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103"/>
  </p:notesMasterIdLst>
  <p:sldIdLst>
    <p:sldId id="256" r:id="rId2"/>
    <p:sldId id="631" r:id="rId3"/>
    <p:sldId id="633" r:id="rId4"/>
    <p:sldId id="693" r:id="rId5"/>
    <p:sldId id="632" r:id="rId6"/>
    <p:sldId id="677" r:id="rId7"/>
    <p:sldId id="634" r:id="rId8"/>
    <p:sldId id="641" r:id="rId9"/>
    <p:sldId id="663" r:id="rId10"/>
    <p:sldId id="684" r:id="rId11"/>
    <p:sldId id="685" r:id="rId12"/>
    <p:sldId id="664" r:id="rId13"/>
    <p:sldId id="694" r:id="rId14"/>
    <p:sldId id="642" r:id="rId15"/>
    <p:sldId id="696" r:id="rId16"/>
    <p:sldId id="650" r:id="rId17"/>
    <p:sldId id="661" r:id="rId18"/>
    <p:sldId id="682" r:id="rId19"/>
    <p:sldId id="662" r:id="rId20"/>
    <p:sldId id="659" r:id="rId21"/>
    <p:sldId id="651" r:id="rId22"/>
    <p:sldId id="688" r:id="rId23"/>
    <p:sldId id="665" r:id="rId24"/>
    <p:sldId id="678" r:id="rId25"/>
    <p:sldId id="652" r:id="rId26"/>
    <p:sldId id="666" r:id="rId27"/>
    <p:sldId id="671" r:id="rId28"/>
    <p:sldId id="672" r:id="rId29"/>
    <p:sldId id="680" r:id="rId30"/>
    <p:sldId id="667" r:id="rId31"/>
    <p:sldId id="668" r:id="rId32"/>
    <p:sldId id="673" r:id="rId33"/>
    <p:sldId id="674" r:id="rId34"/>
    <p:sldId id="675" r:id="rId35"/>
    <p:sldId id="653" r:id="rId36"/>
    <p:sldId id="669" r:id="rId37"/>
    <p:sldId id="679" r:id="rId38"/>
    <p:sldId id="660" r:id="rId39"/>
    <p:sldId id="670" r:id="rId40"/>
    <p:sldId id="645" r:id="rId41"/>
    <p:sldId id="681" r:id="rId42"/>
    <p:sldId id="683" r:id="rId43"/>
    <p:sldId id="686" r:id="rId44"/>
    <p:sldId id="697" r:id="rId45"/>
    <p:sldId id="689" r:id="rId46"/>
    <p:sldId id="690" r:id="rId47"/>
    <p:sldId id="691" r:id="rId48"/>
    <p:sldId id="692" r:id="rId49"/>
    <p:sldId id="695" r:id="rId50"/>
    <p:sldId id="272" r:id="rId51"/>
    <p:sldId id="277" r:id="rId52"/>
    <p:sldId id="274" r:id="rId53"/>
    <p:sldId id="275" r:id="rId54"/>
    <p:sldId id="278" r:id="rId55"/>
    <p:sldId id="276" r:id="rId56"/>
    <p:sldId id="281" r:id="rId57"/>
    <p:sldId id="282" r:id="rId58"/>
    <p:sldId id="284" r:id="rId59"/>
    <p:sldId id="286" r:id="rId60"/>
    <p:sldId id="279" r:id="rId61"/>
    <p:sldId id="289" r:id="rId62"/>
    <p:sldId id="291" r:id="rId63"/>
    <p:sldId id="280" r:id="rId64"/>
    <p:sldId id="285" r:id="rId65"/>
    <p:sldId id="301" r:id="rId66"/>
    <p:sldId id="302" r:id="rId67"/>
    <p:sldId id="303" r:id="rId68"/>
    <p:sldId id="307" r:id="rId69"/>
    <p:sldId id="304" r:id="rId70"/>
    <p:sldId id="305" r:id="rId71"/>
    <p:sldId id="308" r:id="rId72"/>
    <p:sldId id="306" r:id="rId73"/>
    <p:sldId id="309" r:id="rId74"/>
    <p:sldId id="316" r:id="rId75"/>
    <p:sldId id="320" r:id="rId76"/>
    <p:sldId id="321" r:id="rId77"/>
    <p:sldId id="322" r:id="rId78"/>
    <p:sldId id="310" r:id="rId79"/>
    <p:sldId id="311" r:id="rId80"/>
    <p:sldId id="317" r:id="rId81"/>
    <p:sldId id="318" r:id="rId82"/>
    <p:sldId id="319" r:id="rId83"/>
    <p:sldId id="312" r:id="rId84"/>
    <p:sldId id="333" r:id="rId85"/>
    <p:sldId id="334" r:id="rId86"/>
    <p:sldId id="335" r:id="rId87"/>
    <p:sldId id="313" r:id="rId88"/>
    <p:sldId id="314" r:id="rId89"/>
    <p:sldId id="315" r:id="rId90"/>
    <p:sldId id="323" r:id="rId91"/>
    <p:sldId id="324" r:id="rId92"/>
    <p:sldId id="325" r:id="rId93"/>
    <p:sldId id="326" r:id="rId94"/>
    <p:sldId id="328" r:id="rId95"/>
    <p:sldId id="329" r:id="rId96"/>
    <p:sldId id="332" r:id="rId97"/>
    <p:sldId id="330" r:id="rId98"/>
    <p:sldId id="331" r:id="rId99"/>
    <p:sldId id="269" r:id="rId100"/>
    <p:sldId id="647" r:id="rId101"/>
    <p:sldId id="687" r:id="rId102"/>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18"/>
    <p:restoredTop sz="94581"/>
  </p:normalViewPr>
  <p:slideViewPr>
    <p:cSldViewPr snapToGrid="0">
      <p:cViewPr varScale="1">
        <p:scale>
          <a:sx n="113" d="100"/>
          <a:sy n="113" d="100"/>
        </p:scale>
        <p:origin x="8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FCB5D16B-A30D-5347-962B-F410F9CD7C37}" type="datetimeFigureOut">
              <a:rPr lang="en-IT" smtClean="0"/>
              <a:t>08/04/25</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5D62F34B-144F-AE4A-B8A6-0A8E28EE029F}" type="slidenum">
              <a:rPr lang="en-IT" smtClean="0"/>
              <a:t>‹#›</a:t>
            </a:fld>
            <a:endParaRPr lang="en-IT"/>
          </a:p>
        </p:txBody>
      </p:sp>
    </p:spTree>
    <p:extLst>
      <p:ext uri="{BB962C8B-B14F-4D97-AF65-F5344CB8AC3E}">
        <p14:creationId xmlns:p14="http://schemas.microsoft.com/office/powerpoint/2010/main" val="3381608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kaestne.medium.com/introduction-to-machine-learning-in-production-eef7427426f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In software development, technical debt is the implied cost of additional rework caused by choosing an easy solution now instead of using a better approach that would take longer. Analogous with monetary debt, if technical debt is not repaid, it can accumulate "interest", making it harder to implement changes.</a:t>
            </a:r>
          </a:p>
          <a:p>
            <a:endParaRPr lang="en-US" b="0" i="0" dirty="0">
              <a:solidFill>
                <a:srgbClr val="BDC1C6"/>
              </a:solidFill>
              <a:effectLst/>
              <a:latin typeface="arial" panose="020B0604020202020204" pitchFamily="34" charset="0"/>
            </a:endParaRPr>
          </a:p>
          <a:p>
            <a:r>
              <a:rPr lang="en-US" b="0" i="0" dirty="0">
                <a:solidFill>
                  <a:srgbClr val="E8EAED"/>
                </a:solidFill>
                <a:effectLst/>
                <a:latin typeface="Google Sans"/>
              </a:rPr>
              <a:t>Technical debt (also known as tech debt or code debt) </a:t>
            </a:r>
            <a:r>
              <a:rPr lang="en-US" b="0" i="0" dirty="0">
                <a:solidFill>
                  <a:srgbClr val="E2EEFF"/>
                </a:solidFill>
                <a:effectLst/>
                <a:latin typeface="Google Sans"/>
              </a:rPr>
              <a:t>describes what results when development teams take actions to expedite the delivery of a piece of functionality or a project which later needs to be refactored</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5</a:t>
            </a:fld>
            <a:endParaRPr lang="nl-NL"/>
          </a:p>
        </p:txBody>
      </p:sp>
    </p:spTree>
    <p:extLst>
      <p:ext uri="{BB962C8B-B14F-4D97-AF65-F5344CB8AC3E}">
        <p14:creationId xmlns:p14="http://schemas.microsoft.com/office/powerpoint/2010/main" val="5569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CRoss</a:t>
            </a:r>
            <a:r>
              <a:rPr lang="en-US" dirty="0"/>
              <a:t> Industry Standard Process for Data Mining (CRISP-DM)</a:t>
            </a:r>
          </a:p>
        </p:txBody>
      </p:sp>
      <p:sp>
        <p:nvSpPr>
          <p:cNvPr id="4" name="Slide Number Placeholder 3"/>
          <p:cNvSpPr>
            <a:spLocks noGrp="1"/>
          </p:cNvSpPr>
          <p:nvPr>
            <p:ph type="sldNum" sz="quarter" idx="5"/>
          </p:nvPr>
        </p:nvSpPr>
        <p:spPr/>
        <p:txBody>
          <a:bodyPr/>
          <a:lstStyle/>
          <a:p>
            <a:fld id="{45C4521A-2DD9-4EBD-AFE7-D1C5FACD390E}" type="slidenum">
              <a:rPr lang="nl-NL" smtClean="0"/>
              <a:t>16</a:t>
            </a:fld>
            <a:endParaRPr lang="nl-NL"/>
          </a:p>
        </p:txBody>
      </p:sp>
    </p:spTree>
    <p:extLst>
      <p:ext uri="{BB962C8B-B14F-4D97-AF65-F5344CB8AC3E}">
        <p14:creationId xmlns:p14="http://schemas.microsoft.com/office/powerpoint/2010/main" val="685601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https://towardsdatascience.com/the-only-3-ml-tools-you-need-1aa750778d33</a:t>
            </a:r>
          </a:p>
        </p:txBody>
      </p:sp>
      <p:sp>
        <p:nvSpPr>
          <p:cNvPr id="4" name="Slide Number Placeholder 3"/>
          <p:cNvSpPr>
            <a:spLocks noGrp="1"/>
          </p:cNvSpPr>
          <p:nvPr>
            <p:ph type="sldNum" sz="quarter" idx="5"/>
          </p:nvPr>
        </p:nvSpPr>
        <p:spPr/>
        <p:txBody>
          <a:bodyPr/>
          <a:lstStyle/>
          <a:p>
            <a:fld id="{45C4521A-2DD9-4EBD-AFE7-D1C5FACD390E}" type="slidenum">
              <a:rPr lang="nl-NL" smtClean="0"/>
              <a:t>18</a:t>
            </a:fld>
            <a:endParaRPr lang="nl-NL"/>
          </a:p>
        </p:txBody>
      </p:sp>
    </p:spTree>
    <p:extLst>
      <p:ext uri="{BB962C8B-B14F-4D97-AF65-F5344CB8AC3E}">
        <p14:creationId xmlns:p14="http://schemas.microsoft.com/office/powerpoint/2010/main" val="496321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the CI stage, the source code is unit-tested, and the training pipeline is built and integration-tested. Any artifacts that </a:t>
            </a:r>
            <a:r>
              <a:rPr lang="en-US" sz="1800" b="0" i="0" u="none" strike="noStrike" baseline="0" dirty="0" err="1">
                <a:solidFill>
                  <a:srgbClr val="3A3F42"/>
                </a:solidFill>
                <a:latin typeface="Roboto" panose="02000000000000000000" pitchFamily="2" charset="0"/>
              </a:rPr>
              <a:t>arecreated</a:t>
            </a:r>
            <a:r>
              <a:rPr lang="en-US" sz="1800" b="0" i="0" u="none" strike="noStrike" baseline="0" dirty="0">
                <a:solidFill>
                  <a:srgbClr val="3A3F42"/>
                </a:solidFill>
                <a:latin typeface="Roboto" panose="02000000000000000000" pitchFamily="2" charset="0"/>
              </a:rPr>
              <a:t> by the build are stored in an artifact repository.</a:t>
            </a:r>
          </a:p>
          <a:p>
            <a:endParaRPr lang="en-US" sz="1800" b="0" i="0" u="none" strike="noStrike" baseline="0" dirty="0">
              <a:solidFill>
                <a:srgbClr val="3A3F42"/>
              </a:solidFill>
              <a:latin typeface="Roboto" panose="02000000000000000000" pitchFamily="2" charset="0"/>
            </a:endParaRPr>
          </a:p>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the CD stage, the tested training pipeline artifacts are deployed to a target environment, where the pipeline goes through end-to-end testing before being released to the production environment. Typically, pipelines are tested in non-production environments on a subset of production data, while the full-scale training is performed only in production environments.</a:t>
            </a:r>
          </a:p>
          <a:p>
            <a:endParaRPr lang="en-US" sz="1800" b="0" i="0" u="none" strike="noStrike" baseline="0" dirty="0">
              <a:solidFill>
                <a:srgbClr val="3A3F42"/>
              </a:solidFill>
              <a:latin typeface="Roboto" panose="02000000000000000000" pitchFamily="2" charset="0"/>
            </a:endParaRPr>
          </a:p>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The newly deployed training pipeline is smoke-tested. If the new pipeline fails to produce a deployable model, the model serving system can fall back to the model that was produced by the current training pipeline.</a:t>
            </a:r>
          </a:p>
          <a:p>
            <a:endParaRPr lang="en-US" sz="1800" b="0" i="0" u="none" strike="noStrike" baseline="0" dirty="0">
              <a:solidFill>
                <a:srgbClr val="3A3F42"/>
              </a:solidFill>
              <a:latin typeface="Roboto" panose="02000000000000000000" pitchFamily="2" charset="0"/>
            </a:endParaRPr>
          </a:p>
          <a:p>
            <a:endParaRPr lang="en-US" sz="1800" b="0" i="0" u="none" strike="noStrike" baseline="0" dirty="0">
              <a:solidFill>
                <a:srgbClr val="3A3F42"/>
              </a:solidFill>
              <a:latin typeface="Roboto" panose="02000000000000000000" pitchFamily="2" charset="0"/>
            </a:endParaRPr>
          </a:p>
        </p:txBody>
      </p:sp>
      <p:sp>
        <p:nvSpPr>
          <p:cNvPr id="4" name="Slide Number Placeholder 3"/>
          <p:cNvSpPr>
            <a:spLocks noGrp="1"/>
          </p:cNvSpPr>
          <p:nvPr>
            <p:ph type="sldNum" sz="quarter" idx="5"/>
          </p:nvPr>
        </p:nvSpPr>
        <p:spPr/>
        <p:txBody>
          <a:bodyPr/>
          <a:lstStyle/>
          <a:p>
            <a:fld id="{45C4521A-2DD9-4EBD-AFE7-D1C5FACD390E}" type="slidenum">
              <a:rPr lang="nl-NL" smtClean="0"/>
              <a:t>20</a:t>
            </a:fld>
            <a:endParaRPr lang="nl-NL"/>
          </a:p>
        </p:txBody>
      </p:sp>
    </p:spTree>
    <p:extLst>
      <p:ext uri="{BB962C8B-B14F-4D97-AF65-F5344CB8AC3E}">
        <p14:creationId xmlns:p14="http://schemas.microsoft.com/office/powerpoint/2010/main" val="3623946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continuous training process is about orchestrating and automating the execution of training pipelines.</a:t>
            </a:r>
          </a:p>
          <a:p>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21</a:t>
            </a:fld>
            <a:endParaRPr lang="nl-NL"/>
          </a:p>
        </p:txBody>
      </p:sp>
    </p:spTree>
    <p:extLst>
      <p:ext uri="{BB962C8B-B14F-4D97-AF65-F5344CB8AC3E}">
        <p14:creationId xmlns:p14="http://schemas.microsoft.com/office/powerpoint/2010/main" val="646808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https://mlinproduction.com/model-retraining/</a:t>
            </a:r>
          </a:p>
          <a:p>
            <a:endParaRPr lang="en-US" dirty="0"/>
          </a:p>
          <a:p>
            <a:r>
              <a:rPr lang="en-US" dirty="0"/>
              <a:t>https://learn.microsoft.com/en-us/azure/architecture/example-scenario/ai/student-attrition-prediction </a:t>
            </a:r>
          </a:p>
        </p:txBody>
      </p:sp>
      <p:sp>
        <p:nvSpPr>
          <p:cNvPr id="4" name="Slide Number Placeholder 3"/>
          <p:cNvSpPr>
            <a:spLocks noGrp="1"/>
          </p:cNvSpPr>
          <p:nvPr>
            <p:ph type="sldNum" sz="quarter" idx="5"/>
          </p:nvPr>
        </p:nvSpPr>
        <p:spPr/>
        <p:txBody>
          <a:bodyPr/>
          <a:lstStyle/>
          <a:p>
            <a:fld id="{45C4521A-2DD9-4EBD-AFE7-D1C5FACD390E}" type="slidenum">
              <a:rPr lang="nl-NL" smtClean="0"/>
              <a:t>24</a:t>
            </a:fld>
            <a:endParaRPr lang="nl-NL"/>
          </a:p>
        </p:txBody>
      </p:sp>
    </p:spTree>
    <p:extLst>
      <p:ext uri="{BB962C8B-B14F-4D97-AF65-F5344CB8AC3E}">
        <p14:creationId xmlns:p14="http://schemas.microsoft.com/office/powerpoint/2010/main" val="896584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effectLst/>
                <a:latin typeface="Source Serif Pro" panose="020B0604020202020204" pitchFamily="18" charset="0"/>
              </a:rPr>
              <a:t>When deploying systems you need to check certain items and how robust is your deployment strategy to deal with these items:</a:t>
            </a:r>
          </a:p>
          <a:p>
            <a:pPr algn="l" fontAlgn="base">
              <a:buFont typeface="Arial" panose="020B0604020202020204" pitchFamily="34" charset="0"/>
              <a:buChar char="•"/>
            </a:pPr>
            <a:r>
              <a:rPr lang="en-US" b="0" i="0" dirty="0">
                <a:effectLst/>
                <a:latin typeface="Source Serif Pro" panose="020B0604020202020204" pitchFamily="18" charset="0"/>
              </a:rPr>
              <a:t>Is there already an </a:t>
            </a:r>
            <a:r>
              <a:rPr lang="en-US" b="1" i="0" dirty="0">
                <a:effectLst/>
                <a:latin typeface="Source Serif Pro" panose="020B0604020202020204" pitchFamily="18" charset="0"/>
              </a:rPr>
              <a:t>existing model</a:t>
            </a:r>
            <a:r>
              <a:rPr lang="en-US" b="0" i="0" dirty="0">
                <a:effectLst/>
                <a:latin typeface="Source Serif Pro" panose="020B0604020202020204" pitchFamily="18" charset="0"/>
              </a:rPr>
              <a:t> in production that will be replaced?</a:t>
            </a:r>
          </a:p>
          <a:p>
            <a:pPr algn="l" fontAlgn="base">
              <a:buFont typeface="Arial" panose="020B0604020202020204" pitchFamily="34" charset="0"/>
              <a:buChar char="•"/>
            </a:pPr>
            <a:r>
              <a:rPr lang="en-US" b="0" i="0" dirty="0">
                <a:effectLst/>
                <a:latin typeface="Source Serif Pro" panose="020B0604020202020204" pitchFamily="18" charset="0"/>
              </a:rPr>
              <a:t>If there is a bug in the new deployment, Is there a quick and applicable</a:t>
            </a:r>
            <a:r>
              <a:rPr lang="en-US" b="1" i="0" dirty="0">
                <a:effectLst/>
                <a:latin typeface="Source Serif Pro" panose="020B0604020202020204" pitchFamily="18" charset="0"/>
              </a:rPr>
              <a:t> rollback plan</a:t>
            </a:r>
            <a:r>
              <a:rPr lang="en-US" b="0" i="0" dirty="0">
                <a:effectLst/>
                <a:latin typeface="Source Serif Pro" panose="020B0604020202020204" pitchFamily="18" charset="0"/>
              </a:rPr>
              <a:t>?</a:t>
            </a:r>
          </a:p>
          <a:p>
            <a:pPr algn="l" fontAlgn="base">
              <a:buFont typeface="Arial" panose="020B0604020202020204" pitchFamily="34" charset="0"/>
              <a:buChar char="•"/>
            </a:pPr>
            <a:r>
              <a:rPr lang="en-US" b="0" i="0" dirty="0">
                <a:effectLst/>
                <a:latin typeface="Source Serif Pro" panose="020B0604020202020204" pitchFamily="18" charset="0"/>
              </a:rPr>
              <a:t> if my model doesn’t reach the required accuracy in production , how huge is the </a:t>
            </a:r>
            <a:r>
              <a:rPr lang="en-US" b="1" i="0" dirty="0">
                <a:effectLst/>
                <a:latin typeface="Source Serif Pro" panose="020B0604020202020204" pitchFamily="18" charset="0"/>
              </a:rPr>
              <a:t>negative consequences</a:t>
            </a:r>
            <a:r>
              <a:rPr lang="en-US" b="0" i="0" dirty="0">
                <a:effectLst/>
                <a:latin typeface="Source Serif Pro" panose="020B0604020202020204" pitchFamily="18" charset="0"/>
              </a:rPr>
              <a:t> , and what is the best strategy to minimize them?</a:t>
            </a:r>
          </a:p>
          <a:p>
            <a:pPr algn="l" fontAlgn="base">
              <a:buFont typeface="Arial" panose="020B0604020202020204" pitchFamily="34" charset="0"/>
              <a:buChar char="•"/>
            </a:pPr>
            <a:r>
              <a:rPr lang="en-US" b="0" i="0" dirty="0">
                <a:effectLst/>
                <a:latin typeface="Source Serif Pro" panose="020B0604020202020204" pitchFamily="18" charset="0"/>
              </a:rPr>
              <a:t>How Fast will the new model be </a:t>
            </a:r>
            <a:r>
              <a:rPr lang="en-US" b="1" i="0" dirty="0">
                <a:effectLst/>
                <a:latin typeface="Source Serif Pro" panose="020B0604020202020204" pitchFamily="18" charset="0"/>
              </a:rPr>
              <a:t>rolled out</a:t>
            </a:r>
            <a:r>
              <a:rPr lang="en-US" b="0" i="0" dirty="0">
                <a:effectLst/>
                <a:latin typeface="Source Serif Pro" panose="020B0604020202020204" pitchFamily="18" charset="0"/>
              </a:rPr>
              <a:t>?</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25</a:t>
            </a:fld>
            <a:endParaRPr lang="nl-NL"/>
          </a:p>
        </p:txBody>
      </p:sp>
    </p:spTree>
    <p:extLst>
      <p:ext uri="{BB962C8B-B14F-4D97-AF65-F5344CB8AC3E}">
        <p14:creationId xmlns:p14="http://schemas.microsoft.com/office/powerpoint/2010/main" val="279174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This strategy may use two identical environments - the old model in the original production environment and the new model in the shadow environment. </a:t>
            </a:r>
          </a:p>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26</a:t>
            </a:fld>
            <a:endParaRPr lang="nl-NL"/>
          </a:p>
        </p:txBody>
      </p:sp>
    </p:spTree>
    <p:extLst>
      <p:ext uri="{BB962C8B-B14F-4D97-AF65-F5344CB8AC3E}">
        <p14:creationId xmlns:p14="http://schemas.microsoft.com/office/powerpoint/2010/main" val="266251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27</a:t>
            </a:fld>
            <a:endParaRPr lang="nl-NL"/>
          </a:p>
        </p:txBody>
      </p:sp>
    </p:spTree>
    <p:extLst>
      <p:ext uri="{BB962C8B-B14F-4D97-AF65-F5344CB8AC3E}">
        <p14:creationId xmlns:p14="http://schemas.microsoft.com/office/powerpoint/2010/main" val="983767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3A3F42"/>
                </a:solidFill>
                <a:latin typeface="Roboto" panose="02000000000000000000" pitchFamily="2" charset="0"/>
              </a:rPr>
              <a:t>The serving engine can serve predictions to consumers in the following forms:</a:t>
            </a:r>
          </a:p>
          <a:p>
            <a:r>
              <a:rPr lang="en-US" sz="1800" b="0" i="0" u="none" strike="noStrike" baseline="0" dirty="0">
                <a:solidFill>
                  <a:srgbClr val="3A3F42"/>
                </a:solidFill>
                <a:latin typeface="Roboto" panose="02000000000000000000" pitchFamily="2" charset="0"/>
              </a:rPr>
              <a:t>Online inference in near real time for high-frequency singleton requests (or mini batches of requests), using interfaces like REST or </a:t>
            </a:r>
            <a:r>
              <a:rPr lang="en-US" sz="1800" b="0" i="0" u="none" strike="noStrike" baseline="0" dirty="0" err="1">
                <a:solidFill>
                  <a:srgbClr val="3A3F42"/>
                </a:solidFill>
                <a:latin typeface="Roboto" panose="02000000000000000000" pitchFamily="2" charset="0"/>
              </a:rPr>
              <a:t>gRPC</a:t>
            </a:r>
            <a:r>
              <a:rPr lang="en-US" sz="1800" b="0" i="0" u="none" strike="noStrike" baseline="0" dirty="0">
                <a:solidFill>
                  <a:srgbClr val="3A3F42"/>
                </a:solidFill>
                <a:latin typeface="Roboto" panose="02000000000000000000" pitchFamily="2" charset="0"/>
              </a:rPr>
              <a:t>.</a:t>
            </a:r>
          </a:p>
          <a:p>
            <a:r>
              <a:rPr lang="en-US" sz="1800" b="0" i="0" u="none" strike="noStrike" baseline="0" dirty="0">
                <a:solidFill>
                  <a:srgbClr val="3A3F42"/>
                </a:solidFill>
                <a:latin typeface="Roboto" panose="02000000000000000000" pitchFamily="2" charset="0"/>
              </a:rPr>
              <a:t>Streaming inference in near real time, such as through an event-processing pipeline.</a:t>
            </a:r>
          </a:p>
          <a:p>
            <a:r>
              <a:rPr lang="en-US" sz="1800" b="0" i="0" u="none" strike="noStrike" baseline="0" dirty="0">
                <a:solidFill>
                  <a:srgbClr val="3A3F42"/>
                </a:solidFill>
                <a:latin typeface="Roboto" panose="02000000000000000000" pitchFamily="2" charset="0"/>
              </a:rPr>
              <a:t>Offline batch inference for bulk data scoring, usually integrated with extract, transform, load (ETL) processes.</a:t>
            </a:r>
          </a:p>
          <a:p>
            <a:r>
              <a:rPr lang="en-US" sz="1800" b="0" i="0" u="none" strike="noStrike" baseline="0" dirty="0">
                <a:solidFill>
                  <a:srgbClr val="3A3F42"/>
                </a:solidFill>
                <a:latin typeface="Roboto" panose="02000000000000000000" pitchFamily="2" charset="0"/>
              </a:rPr>
              <a:t>Embedded inference as part of embedded systems or edge devices.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some scenarios of prediction serving, the serving engine might need to look up feature values that are related to the request. For example, you might have a model that predicts the propensity of a customer to buy a particular product, given a set of customer and product features. However, the request includes only the customer and the product identifier. Therefore, the serving engine uses these identifiers to fetch the customer and the product feature values from a </a:t>
            </a:r>
            <a:r>
              <a:rPr lang="en-US" sz="1800" b="0" i="0" u="sng" strike="noStrike" baseline="0" dirty="0">
                <a:solidFill>
                  <a:srgbClr val="4E5BD5"/>
                </a:solidFill>
                <a:latin typeface="Roboto" panose="02000000000000000000" pitchFamily="2" charset="0"/>
              </a:rPr>
              <a:t>feature repository </a:t>
            </a:r>
            <a:r>
              <a:rPr lang="en-US" sz="1800" b="0" i="0" u="none" strike="noStrike" baseline="0" dirty="0">
                <a:solidFill>
                  <a:srgbClr val="3A3F42"/>
                </a:solidFill>
                <a:latin typeface="Roboto" panose="02000000000000000000" pitchFamily="2" charset="0"/>
              </a:rPr>
              <a:t>and then to feed them to the model to produce a prediction.</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30</a:t>
            </a:fld>
            <a:endParaRPr lang="nl-NL"/>
          </a:p>
        </p:txBody>
      </p:sp>
    </p:spTree>
    <p:extLst>
      <p:ext uri="{BB962C8B-B14F-4D97-AF65-F5344CB8AC3E}">
        <p14:creationId xmlns:p14="http://schemas.microsoft.com/office/powerpoint/2010/main" val="3482489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33</a:t>
            </a:fld>
            <a:endParaRPr lang="nl-NL"/>
          </a:p>
        </p:txBody>
      </p:sp>
    </p:spTree>
    <p:extLst>
      <p:ext uri="{BB962C8B-B14F-4D97-AF65-F5344CB8AC3E}">
        <p14:creationId xmlns:p14="http://schemas.microsoft.com/office/powerpoint/2010/main" val="560805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6</a:t>
            </a:fld>
            <a:endParaRPr lang="nl-NL"/>
          </a:p>
        </p:txBody>
      </p:sp>
    </p:spTree>
    <p:extLst>
      <p:ext uri="{BB962C8B-B14F-4D97-AF65-F5344CB8AC3E}">
        <p14:creationId xmlns:p14="http://schemas.microsoft.com/office/powerpoint/2010/main" val="438134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A sample of the request-response payloads is captured and stored in the serving logs store.</a:t>
            </a:r>
          </a:p>
          <a:p>
            <a:r>
              <a:rPr lang="en-US" sz="1800" b="0" i="0" u="none" strike="noStrike" baseline="0" dirty="0">
                <a:solidFill>
                  <a:srgbClr val="3A3F42"/>
                </a:solidFill>
                <a:latin typeface="Roboto" panose="02000000000000000000" pitchFamily="2" charset="0"/>
              </a:rPr>
              <a:t>The monitoring engine periodically loads the latest inference logs, generates a schema, and computes statistics for the serving data.</a:t>
            </a:r>
          </a:p>
          <a:p>
            <a:r>
              <a:rPr lang="en-US" sz="1800" b="0" i="0" u="none" strike="noStrike" baseline="0" dirty="0">
                <a:solidFill>
                  <a:srgbClr val="3A3F42"/>
                </a:solidFill>
                <a:latin typeface="Roboto" panose="02000000000000000000" pitchFamily="2" charset="0"/>
              </a:rPr>
              <a:t>The monitoring engine compares the generated schema to a reference schema to identify schema skews, and compares the computed statistics to baseline statistics to identify distribution skews.</a:t>
            </a:r>
          </a:p>
          <a:p>
            <a:r>
              <a:rPr lang="en-US" sz="1800" b="0" i="0" u="none" strike="noStrike" baseline="0" dirty="0">
                <a:solidFill>
                  <a:srgbClr val="3A3F42"/>
                </a:solidFill>
                <a:latin typeface="Roboto" panose="02000000000000000000" pitchFamily="2" charset="0"/>
              </a:rPr>
              <a:t>4. If the true labels (ground truth) for the serving data are available, the monitoring engine uses it to evaluate the model predictive effectiveness in hindsight on the serving data.</a:t>
            </a:r>
          </a:p>
          <a:p>
            <a:r>
              <a:rPr lang="en-US" sz="1800" b="0" i="0" u="none" strike="noStrike" baseline="0" dirty="0">
                <a:solidFill>
                  <a:srgbClr val="3A3F42"/>
                </a:solidFill>
                <a:latin typeface="Roboto" panose="02000000000000000000" pitchFamily="2" charset="0"/>
              </a:rPr>
              <a:t>5. If anomalies are identified, or if the model’s performance is decaying, alerts can be pushed through various channels (for example, email or chat) to notify the owners to examine the model or to trigger a new retraining cycle. </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In some scenarios, your system is able to store ground truth for your serving data. For example, you capture whether a customer bought a product recommended by your model, or you calculate the actual demand for a particular product by the end of the week compared to the demand that was forecasted by the model. You can use this information as true labels to your serving data, and the information can be stored and retrieved from the </a:t>
            </a:r>
            <a:r>
              <a:rPr lang="en-US" sz="1800" b="0" i="0" u="sng" strike="noStrike" baseline="0" dirty="0">
                <a:solidFill>
                  <a:srgbClr val="4E5BD5"/>
                </a:solidFill>
                <a:latin typeface="Roboto" panose="02000000000000000000" pitchFamily="2" charset="0"/>
              </a:rPr>
              <a:t>dataset and feature repository </a:t>
            </a:r>
            <a:r>
              <a:rPr lang="en-US" sz="1800" b="0" i="0" u="none" strike="noStrike" baseline="0" dirty="0">
                <a:solidFill>
                  <a:srgbClr val="3A3F42"/>
                </a:solidFill>
                <a:latin typeface="Roboto" panose="02000000000000000000" pitchFamily="2" charset="0"/>
              </a:rPr>
              <a:t>for continuous evaluation and for further model training cycles.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Besides monitoring model effectiveness, monitoring model serving efficiency focuses on metrics like the following:</a:t>
            </a:r>
          </a:p>
          <a:p>
            <a:r>
              <a:rPr lang="en-US" sz="1800" b="0" i="0" u="none" strike="noStrike" baseline="0" dirty="0">
                <a:solidFill>
                  <a:srgbClr val="3A3F42"/>
                </a:solidFill>
                <a:latin typeface="Roboto" panose="02000000000000000000" pitchFamily="2" charset="0"/>
              </a:rPr>
              <a:t>Resource utilization, including CPUs, GPUs, and memory.</a:t>
            </a:r>
          </a:p>
          <a:p>
            <a:r>
              <a:rPr lang="en-US" sz="1800" b="0" i="0" u="none" strike="noStrike" baseline="0" dirty="0">
                <a:solidFill>
                  <a:srgbClr val="3A3F42"/>
                </a:solidFill>
                <a:latin typeface="Roboto" panose="02000000000000000000" pitchFamily="2" charset="0"/>
              </a:rPr>
              <a:t>Latency, which is a key metric in online and streaming deployments to indicate model service health.</a:t>
            </a:r>
          </a:p>
          <a:p>
            <a:r>
              <a:rPr lang="en-US" sz="1800" b="0" i="0" u="none" strike="noStrike" baseline="0" dirty="0">
                <a:solidFill>
                  <a:srgbClr val="3A3F42"/>
                </a:solidFill>
                <a:latin typeface="Roboto" panose="02000000000000000000" pitchFamily="2" charset="0"/>
              </a:rPr>
              <a:t>Throughput, which is a key metric in all deployments.</a:t>
            </a:r>
          </a:p>
          <a:p>
            <a:r>
              <a:rPr lang="en-US" sz="1800" b="0" i="0" u="none" strike="noStrike" baseline="0" dirty="0">
                <a:solidFill>
                  <a:srgbClr val="3A3F42"/>
                </a:solidFill>
                <a:latin typeface="Roboto" panose="02000000000000000000" pitchFamily="2" charset="0"/>
              </a:rPr>
              <a:t>Error rates.</a:t>
            </a:r>
          </a:p>
          <a:p>
            <a:endParaRPr lang="en-US" sz="1800" b="0" i="0" u="none" strike="noStrike" baseline="0" dirty="0">
              <a:solidFill>
                <a:srgbClr val="3A3F42"/>
              </a:solidFill>
              <a:latin typeface="Roboto" panose="02000000000000000000" pitchFamily="2" charset="0"/>
            </a:endParaRPr>
          </a:p>
          <a:p>
            <a:r>
              <a:rPr lang="en-US" sz="1800" b="0" i="0" u="none" strike="noStrike" baseline="0" dirty="0">
                <a:solidFill>
                  <a:srgbClr val="3A3F42"/>
                </a:solidFill>
                <a:latin typeface="Roboto" panose="02000000000000000000" pitchFamily="2" charset="0"/>
              </a:rPr>
              <a:t>Measuring these metrics is helpful not only in maintaining and improving system performance, but also in predicting and managing costs.</a:t>
            </a:r>
          </a:p>
          <a:p>
            <a:pPr algn="r"/>
            <a:r>
              <a:rPr lang="en-US" sz="1800" b="0" i="0" u="none" strike="noStrike" baseline="0" dirty="0">
                <a:solidFill>
                  <a:srgbClr val="3A3F42"/>
                </a:solidFill>
                <a:latin typeface="Google Sans"/>
              </a:rPr>
              <a:t>28</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35</a:t>
            </a:fld>
            <a:endParaRPr lang="nl-NL"/>
          </a:p>
        </p:txBody>
      </p:sp>
    </p:spTree>
    <p:extLst>
      <p:ext uri="{BB962C8B-B14F-4D97-AF65-F5344CB8AC3E}">
        <p14:creationId xmlns:p14="http://schemas.microsoft.com/office/powerpoint/2010/main" val="1024039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72C41"/>
                </a:solidFill>
                <a:effectLst/>
                <a:latin typeface="Lato" panose="020F0502020204030203" pitchFamily="34" charset="0"/>
              </a:rPr>
              <a:t>Concept Drift in machine learning is a situation where the statistical properties of the target variable (what the model is trying to predict) change over time. In other words, the meaning of the input data that the model was trained on has significantly changed over time, but that the model in production doesn’t know about the change and therefore can no longer make accurate predictions. </a:t>
            </a:r>
          </a:p>
          <a:p>
            <a:endParaRPr lang="en-US" b="0" i="0" dirty="0">
              <a:solidFill>
                <a:srgbClr val="272C41"/>
              </a:solidFill>
              <a:effectLst/>
              <a:latin typeface="Lato" panose="020F0502020204030203" pitchFamily="34" charset="0"/>
            </a:endParaRPr>
          </a:p>
          <a:p>
            <a:r>
              <a:rPr lang="en-US" sz="1800" b="0" i="0" u="none" strike="noStrike" baseline="0" dirty="0">
                <a:solidFill>
                  <a:srgbClr val="3A3F42"/>
                </a:solidFill>
                <a:latin typeface="Roboto" panose="02000000000000000000" pitchFamily="2" charset="0"/>
              </a:rPr>
              <a:t>The data validation step can detect when data anomalies start </a:t>
            </a:r>
            <a:r>
              <a:rPr lang="en-US" sz="1800" b="0" i="0" u="none" strike="noStrike" baseline="0" dirty="0" err="1">
                <a:solidFill>
                  <a:srgbClr val="3A3F42"/>
                </a:solidFill>
                <a:latin typeface="Roboto" panose="02000000000000000000" pitchFamily="2" charset="0"/>
              </a:rPr>
              <a:t>occuring</a:t>
            </a:r>
            <a:r>
              <a:rPr lang="en-US" sz="1800" b="0" i="0" u="none" strike="noStrike" baseline="0" dirty="0">
                <a:solidFill>
                  <a:srgbClr val="3A3F42"/>
                </a:solidFill>
                <a:latin typeface="Roboto" panose="02000000000000000000" pitchFamily="2" charset="0"/>
              </a:rPr>
              <a:t>. These anomalies can include new features, new feature domains, features that have disappeared, and drastic changes in feature distributions. The data validation step works by comparing the new training data to the expected data schema and reference statistics. </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36</a:t>
            </a:fld>
            <a:endParaRPr lang="nl-NL"/>
          </a:p>
        </p:txBody>
      </p:sp>
    </p:spTree>
    <p:extLst>
      <p:ext uri="{BB962C8B-B14F-4D97-AF65-F5344CB8AC3E}">
        <p14:creationId xmlns:p14="http://schemas.microsoft.com/office/powerpoint/2010/main" val="2418728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3A3F42"/>
                </a:solidFill>
                <a:latin typeface="Roboto" panose="02000000000000000000" pitchFamily="2" charset="0"/>
              </a:rPr>
              <a:t>Model governance can use information in the ML metadata and the model registry to do the following tasks:</a:t>
            </a:r>
          </a:p>
          <a:p>
            <a:r>
              <a:rPr lang="en-US" sz="1800" b="1" i="0" u="none" strike="noStrike" baseline="0" dirty="0">
                <a:solidFill>
                  <a:srgbClr val="3A3F42"/>
                </a:solidFill>
                <a:latin typeface="Roboto" panose="02000000000000000000" pitchFamily="2" charset="0"/>
              </a:rPr>
              <a:t>Store: </a:t>
            </a:r>
            <a:r>
              <a:rPr lang="en-US" sz="1800" b="0" i="0" u="none" strike="noStrike" baseline="0" dirty="0">
                <a:solidFill>
                  <a:srgbClr val="3A3F42"/>
                </a:solidFill>
                <a:latin typeface="Roboto" panose="02000000000000000000" pitchFamily="2" charset="0"/>
              </a:rPr>
              <a:t>Add or update model properties and track model versions and property changes. The model registry can store many model versions from the experimentation and continuous training phases, which lets data scientists easily reproduce significant models.</a:t>
            </a:r>
          </a:p>
          <a:p>
            <a:r>
              <a:rPr lang="en-US" sz="1800" b="1" i="0" u="none" strike="noStrike" baseline="0" dirty="0">
                <a:solidFill>
                  <a:srgbClr val="3A3F42"/>
                </a:solidFill>
                <a:latin typeface="Roboto" panose="02000000000000000000" pitchFamily="2" charset="0"/>
              </a:rPr>
              <a:t>Evaluate: </a:t>
            </a:r>
            <a:r>
              <a:rPr lang="en-US" sz="1800" b="0" i="0" u="none" strike="noStrike" baseline="0" dirty="0">
                <a:solidFill>
                  <a:srgbClr val="3A3F42"/>
                </a:solidFill>
                <a:latin typeface="Roboto" panose="02000000000000000000" pitchFamily="2" charset="0"/>
              </a:rPr>
              <a:t>Compare a new challenger model to the champion model by looking not only at evaluation metrics (accuracy, precision, recall, specificity, and so on) but also at business KPIs that are collected through online experimentation. Additionally, model owners need to be able to understand and explain the model predictions—for example, by using feature attribution methods. This ensures the quality of the model that is deployed in production.</a:t>
            </a:r>
          </a:p>
          <a:p>
            <a:r>
              <a:rPr lang="en-US" sz="1800" b="1" i="0" u="none" strike="noStrike" baseline="0" dirty="0">
                <a:solidFill>
                  <a:srgbClr val="3A3F42"/>
                </a:solidFill>
                <a:latin typeface="Roboto" panose="02000000000000000000" pitchFamily="2" charset="0"/>
              </a:rPr>
              <a:t>Check: </a:t>
            </a:r>
            <a:r>
              <a:rPr lang="en-US" sz="1800" b="0" i="0" u="none" strike="noStrike" baseline="0" dirty="0">
                <a:solidFill>
                  <a:srgbClr val="3A3F42"/>
                </a:solidFill>
                <a:latin typeface="Roboto" panose="02000000000000000000" pitchFamily="2" charset="0"/>
              </a:rPr>
              <a:t>Review, request changes, and approve the model to help control for risks, such as business, financial, legal, security, privacy, reputational, and ethical concerns.</a:t>
            </a:r>
          </a:p>
          <a:p>
            <a:r>
              <a:rPr lang="en-US" sz="1800" b="1" i="0" u="none" strike="noStrike" baseline="0" dirty="0">
                <a:solidFill>
                  <a:srgbClr val="3A3F42"/>
                </a:solidFill>
                <a:latin typeface="Roboto" panose="02000000000000000000" pitchFamily="2" charset="0"/>
              </a:rPr>
              <a:t>Release: </a:t>
            </a:r>
            <a:r>
              <a:rPr lang="en-US" sz="1800" b="0" i="0" u="none" strike="noStrike" baseline="0" dirty="0">
                <a:solidFill>
                  <a:srgbClr val="3A3F42"/>
                </a:solidFill>
                <a:latin typeface="Roboto" panose="02000000000000000000" pitchFamily="2" charset="0"/>
              </a:rPr>
              <a:t>Invoke the model deployment process to go live. This controls the type of the model release (for example, canary or blue-green) and the traffic split that is directed to it.</a:t>
            </a:r>
          </a:p>
          <a:p>
            <a:r>
              <a:rPr lang="en-US" sz="1800" b="1" i="0" u="none" strike="noStrike" baseline="0" dirty="0">
                <a:solidFill>
                  <a:srgbClr val="3A3F42"/>
                </a:solidFill>
                <a:latin typeface="Roboto" panose="02000000000000000000" pitchFamily="2" charset="0"/>
              </a:rPr>
              <a:t>Report: </a:t>
            </a:r>
            <a:r>
              <a:rPr lang="en-US" sz="1800" b="0" i="0" u="none" strike="noStrike" baseline="0" dirty="0">
                <a:solidFill>
                  <a:srgbClr val="3A3F42"/>
                </a:solidFill>
                <a:latin typeface="Roboto" panose="02000000000000000000" pitchFamily="2" charset="0"/>
              </a:rPr>
              <a:t>Aggregate, visualize, and highlight model performance metrics that are collected from the continuous evaluation process. This ensures the quality of the model in production.</a:t>
            </a:r>
          </a:p>
          <a:p>
            <a:endParaRPr lang="en-US" b="0" i="1" dirty="0">
              <a:solidFill>
                <a:srgbClr val="292929"/>
              </a:solidFill>
              <a:effectLst/>
              <a:latin typeface="source-serif-pro"/>
            </a:endParaRPr>
          </a:p>
          <a:p>
            <a:endParaRPr lang="en-US" b="0" i="1" dirty="0">
              <a:solidFill>
                <a:srgbClr val="292929"/>
              </a:solidFill>
              <a:effectLst/>
              <a:latin typeface="source-serif-pro"/>
            </a:endParaRPr>
          </a:p>
          <a:p>
            <a:r>
              <a:rPr lang="en-US" b="0" i="1" dirty="0">
                <a:solidFill>
                  <a:srgbClr val="292929"/>
                </a:solidFill>
                <a:effectLst/>
                <a:latin typeface="source-serif-pro"/>
              </a:rPr>
              <a:t>An internal framework of a firm or organization that controls the processes for model development, validation and usage, assign responsibilities and roles etc.</a:t>
            </a:r>
          </a:p>
          <a:p>
            <a:pPr algn="l">
              <a:buFont typeface="Arial" panose="020B0604020202020204" pitchFamily="34" charset="0"/>
              <a:buChar char="•"/>
            </a:pPr>
            <a:r>
              <a:rPr lang="en-US" b="0" i="0" dirty="0">
                <a:solidFill>
                  <a:srgbClr val="292929"/>
                </a:solidFill>
                <a:effectLst/>
                <a:latin typeface="source-serif-pro"/>
              </a:rPr>
              <a:t>Who has ownership of a model?</a:t>
            </a:r>
          </a:p>
          <a:p>
            <a:pPr algn="l">
              <a:buFont typeface="Arial" panose="020B0604020202020204" pitchFamily="34" charset="0"/>
              <a:buChar char="•"/>
            </a:pPr>
            <a:r>
              <a:rPr lang="en-US" b="0" i="0" dirty="0">
                <a:solidFill>
                  <a:srgbClr val="292929"/>
                </a:solidFill>
                <a:effectLst/>
                <a:latin typeface="source-serif-pro"/>
              </a:rPr>
              <a:t>Does a model comply with relevant regulations?</a:t>
            </a:r>
          </a:p>
          <a:p>
            <a:pPr algn="l">
              <a:buFont typeface="Arial" panose="020B0604020202020204" pitchFamily="34" charset="0"/>
              <a:buChar char="•"/>
            </a:pPr>
            <a:r>
              <a:rPr lang="en-US" b="0" i="0" dirty="0">
                <a:solidFill>
                  <a:srgbClr val="292929"/>
                </a:solidFill>
                <a:effectLst/>
                <a:latin typeface="source-serif-pro"/>
              </a:rPr>
              <a:t>What data has a model been trained on?</a:t>
            </a:r>
          </a:p>
          <a:p>
            <a:pPr algn="l">
              <a:buFont typeface="Arial" panose="020B0604020202020204" pitchFamily="34" charset="0"/>
              <a:buChar char="•"/>
            </a:pPr>
            <a:r>
              <a:rPr lang="en-US" b="0" i="0" dirty="0">
                <a:solidFill>
                  <a:srgbClr val="292929"/>
                </a:solidFill>
                <a:effectLst/>
                <a:latin typeface="source-serif-pro"/>
              </a:rPr>
              <a:t>What validation and approval is needed at each stage of development?</a:t>
            </a:r>
          </a:p>
          <a:p>
            <a:pPr algn="l">
              <a:buFont typeface="Arial" panose="020B0604020202020204" pitchFamily="34" charset="0"/>
              <a:buChar char="•"/>
            </a:pPr>
            <a:r>
              <a:rPr lang="en-US" b="0" i="0" dirty="0">
                <a:solidFill>
                  <a:srgbClr val="292929"/>
                </a:solidFill>
                <a:effectLst/>
                <a:latin typeface="source-serif-pro"/>
              </a:rPr>
              <a:t>How do we monitor models post-deployment?</a:t>
            </a:r>
          </a:p>
          <a:p>
            <a:endParaRPr lang="en-US" dirty="0"/>
          </a:p>
          <a:p>
            <a:endParaRPr lang="en-US" dirty="0"/>
          </a:p>
          <a:p>
            <a:r>
              <a:rPr lang="en-US" sz="1800" b="0" i="0" u="none" strike="noStrike" baseline="0" dirty="0">
                <a:solidFill>
                  <a:srgbClr val="3A3F42"/>
                </a:solidFill>
                <a:latin typeface="Roboto" panose="02000000000000000000" pitchFamily="2" charset="0"/>
              </a:rPr>
              <a:t>ML metadata tracking is generally integrated with different MLOps processes. The artifacts produced by the other processes are usually automatically stored in an ML artifact repository, along with the information about the process executions. ML metadata that is captured can include pipeline run ID, trigger, process type, step, start and end datetime, status, environment configurations, and input parameter values. Examples of artifacts that are stored include processed data splits, schemas, statistics, hyperparameters, models, and evaluation metrics or custom artifacts. </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38</a:t>
            </a:fld>
            <a:endParaRPr lang="nl-NL"/>
          </a:p>
        </p:txBody>
      </p:sp>
    </p:spTree>
    <p:extLst>
      <p:ext uri="{BB962C8B-B14F-4D97-AF65-F5344CB8AC3E}">
        <p14:creationId xmlns:p14="http://schemas.microsoft.com/office/powerpoint/2010/main" val="207370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40</a:t>
            </a:fld>
            <a:endParaRPr lang="nl-NL"/>
          </a:p>
        </p:txBody>
      </p:sp>
    </p:spTree>
    <p:extLst>
      <p:ext uri="{BB962C8B-B14F-4D97-AF65-F5344CB8AC3E}">
        <p14:creationId xmlns:p14="http://schemas.microsoft.com/office/powerpoint/2010/main" val="1112502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42</a:t>
            </a:fld>
            <a:endParaRPr lang="nl-NL"/>
          </a:p>
        </p:txBody>
      </p:sp>
    </p:spTree>
    <p:extLst>
      <p:ext uri="{BB962C8B-B14F-4D97-AF65-F5344CB8AC3E}">
        <p14:creationId xmlns:p14="http://schemas.microsoft.com/office/powerpoint/2010/main" val="2395178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43</a:t>
            </a:fld>
            <a:endParaRPr lang="nl-NL"/>
          </a:p>
        </p:txBody>
      </p:sp>
    </p:spTree>
    <p:extLst>
      <p:ext uri="{BB962C8B-B14F-4D97-AF65-F5344CB8AC3E}">
        <p14:creationId xmlns:p14="http://schemas.microsoft.com/office/powerpoint/2010/main" val="1209692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50</a:t>
            </a:fld>
            <a:endParaRPr lang="it-IT"/>
          </a:p>
        </p:txBody>
      </p:sp>
    </p:spTree>
    <p:extLst>
      <p:ext uri="{BB962C8B-B14F-4D97-AF65-F5344CB8AC3E}">
        <p14:creationId xmlns:p14="http://schemas.microsoft.com/office/powerpoint/2010/main" val="3053815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51</a:t>
            </a:fld>
            <a:endParaRPr lang="it-IT"/>
          </a:p>
        </p:txBody>
      </p:sp>
    </p:spTree>
    <p:extLst>
      <p:ext uri="{BB962C8B-B14F-4D97-AF65-F5344CB8AC3E}">
        <p14:creationId xmlns:p14="http://schemas.microsoft.com/office/powerpoint/2010/main" val="3369023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52</a:t>
            </a:fld>
            <a:endParaRPr lang="it-IT"/>
          </a:p>
        </p:txBody>
      </p:sp>
    </p:spTree>
    <p:extLst>
      <p:ext uri="{BB962C8B-B14F-4D97-AF65-F5344CB8AC3E}">
        <p14:creationId xmlns:p14="http://schemas.microsoft.com/office/powerpoint/2010/main" val="3337731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53</a:t>
            </a:fld>
            <a:endParaRPr lang="it-IT"/>
          </a:p>
        </p:txBody>
      </p:sp>
    </p:spTree>
    <p:extLst>
      <p:ext uri="{BB962C8B-B14F-4D97-AF65-F5344CB8AC3E}">
        <p14:creationId xmlns:p14="http://schemas.microsoft.com/office/powerpoint/2010/main" val="285954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8</a:t>
            </a:fld>
            <a:endParaRPr lang="nl-NL"/>
          </a:p>
        </p:txBody>
      </p:sp>
    </p:spTree>
    <p:extLst>
      <p:ext uri="{BB962C8B-B14F-4D97-AF65-F5344CB8AC3E}">
        <p14:creationId xmlns:p14="http://schemas.microsoft.com/office/powerpoint/2010/main" val="3356909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54</a:t>
            </a:fld>
            <a:endParaRPr lang="it-IT"/>
          </a:p>
        </p:txBody>
      </p:sp>
    </p:spTree>
    <p:extLst>
      <p:ext uri="{BB962C8B-B14F-4D97-AF65-F5344CB8AC3E}">
        <p14:creationId xmlns:p14="http://schemas.microsoft.com/office/powerpoint/2010/main" val="282180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55</a:t>
            </a:fld>
            <a:endParaRPr lang="it-IT"/>
          </a:p>
        </p:txBody>
      </p:sp>
    </p:spTree>
    <p:extLst>
      <p:ext uri="{BB962C8B-B14F-4D97-AF65-F5344CB8AC3E}">
        <p14:creationId xmlns:p14="http://schemas.microsoft.com/office/powerpoint/2010/main" val="959900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56</a:t>
            </a:fld>
            <a:endParaRPr lang="it-IT"/>
          </a:p>
        </p:txBody>
      </p:sp>
    </p:spTree>
    <p:extLst>
      <p:ext uri="{BB962C8B-B14F-4D97-AF65-F5344CB8AC3E}">
        <p14:creationId xmlns:p14="http://schemas.microsoft.com/office/powerpoint/2010/main" val="1490487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57</a:t>
            </a:fld>
            <a:endParaRPr lang="it-IT"/>
          </a:p>
        </p:txBody>
      </p:sp>
    </p:spTree>
    <p:extLst>
      <p:ext uri="{BB962C8B-B14F-4D97-AF65-F5344CB8AC3E}">
        <p14:creationId xmlns:p14="http://schemas.microsoft.com/office/powerpoint/2010/main" val="3113613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58</a:t>
            </a:fld>
            <a:endParaRPr lang="it-IT"/>
          </a:p>
        </p:txBody>
      </p:sp>
    </p:spTree>
    <p:extLst>
      <p:ext uri="{BB962C8B-B14F-4D97-AF65-F5344CB8AC3E}">
        <p14:creationId xmlns:p14="http://schemas.microsoft.com/office/powerpoint/2010/main" val="14952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59</a:t>
            </a:fld>
            <a:endParaRPr lang="it-IT"/>
          </a:p>
        </p:txBody>
      </p:sp>
    </p:spTree>
    <p:extLst>
      <p:ext uri="{BB962C8B-B14F-4D97-AF65-F5344CB8AC3E}">
        <p14:creationId xmlns:p14="http://schemas.microsoft.com/office/powerpoint/2010/main" val="2251173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60</a:t>
            </a:fld>
            <a:endParaRPr lang="it-IT"/>
          </a:p>
        </p:txBody>
      </p:sp>
    </p:spTree>
    <p:extLst>
      <p:ext uri="{BB962C8B-B14F-4D97-AF65-F5344CB8AC3E}">
        <p14:creationId xmlns:p14="http://schemas.microsoft.com/office/powerpoint/2010/main" val="263042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61</a:t>
            </a:fld>
            <a:endParaRPr lang="it-IT"/>
          </a:p>
        </p:txBody>
      </p:sp>
    </p:spTree>
    <p:extLst>
      <p:ext uri="{BB962C8B-B14F-4D97-AF65-F5344CB8AC3E}">
        <p14:creationId xmlns:p14="http://schemas.microsoft.com/office/powerpoint/2010/main" val="112102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62</a:t>
            </a:fld>
            <a:endParaRPr lang="it-IT"/>
          </a:p>
        </p:txBody>
      </p:sp>
    </p:spTree>
    <p:extLst>
      <p:ext uri="{BB962C8B-B14F-4D97-AF65-F5344CB8AC3E}">
        <p14:creationId xmlns:p14="http://schemas.microsoft.com/office/powerpoint/2010/main" val="967406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Christian</a:t>
            </a:r>
          </a:p>
        </p:txBody>
      </p:sp>
      <p:sp>
        <p:nvSpPr>
          <p:cNvPr id="4" name="Segnaposto numero diapositiva 3"/>
          <p:cNvSpPr>
            <a:spLocks noGrp="1"/>
          </p:cNvSpPr>
          <p:nvPr>
            <p:ph type="sldNum" sz="quarter" idx="5"/>
          </p:nvPr>
        </p:nvSpPr>
        <p:spPr/>
        <p:txBody>
          <a:bodyPr/>
          <a:lstStyle/>
          <a:p>
            <a:fld id="{3C78554D-F967-454D-9796-C42361AB90A8}" type="slidenum">
              <a:rPr lang="it-IT" smtClean="0"/>
              <a:t>63</a:t>
            </a:fld>
            <a:endParaRPr lang="it-IT"/>
          </a:p>
        </p:txBody>
      </p:sp>
    </p:spTree>
    <p:extLst>
      <p:ext uri="{BB962C8B-B14F-4D97-AF65-F5344CB8AC3E}">
        <p14:creationId xmlns:p14="http://schemas.microsoft.com/office/powerpoint/2010/main" val="319196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9</a:t>
            </a:fld>
            <a:endParaRPr lang="nl-NL"/>
          </a:p>
        </p:txBody>
      </p:sp>
    </p:spTree>
    <p:extLst>
      <p:ext uri="{BB962C8B-B14F-4D97-AF65-F5344CB8AC3E}">
        <p14:creationId xmlns:p14="http://schemas.microsoft.com/office/powerpoint/2010/main" val="2126450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64</a:t>
            </a:fld>
            <a:endParaRPr lang="it-IT"/>
          </a:p>
        </p:txBody>
      </p:sp>
    </p:spTree>
    <p:extLst>
      <p:ext uri="{BB962C8B-B14F-4D97-AF65-F5344CB8AC3E}">
        <p14:creationId xmlns:p14="http://schemas.microsoft.com/office/powerpoint/2010/main" val="3308601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65</a:t>
            </a:fld>
            <a:endParaRPr lang="it-IT"/>
          </a:p>
        </p:txBody>
      </p:sp>
    </p:spTree>
    <p:extLst>
      <p:ext uri="{BB962C8B-B14F-4D97-AF65-F5344CB8AC3E}">
        <p14:creationId xmlns:p14="http://schemas.microsoft.com/office/powerpoint/2010/main" val="491047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66</a:t>
            </a:fld>
            <a:endParaRPr lang="it-IT"/>
          </a:p>
        </p:txBody>
      </p:sp>
    </p:spTree>
    <p:extLst>
      <p:ext uri="{BB962C8B-B14F-4D97-AF65-F5344CB8AC3E}">
        <p14:creationId xmlns:p14="http://schemas.microsoft.com/office/powerpoint/2010/main" val="413463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67</a:t>
            </a:fld>
            <a:endParaRPr lang="it-IT"/>
          </a:p>
        </p:txBody>
      </p:sp>
    </p:spTree>
    <p:extLst>
      <p:ext uri="{BB962C8B-B14F-4D97-AF65-F5344CB8AC3E}">
        <p14:creationId xmlns:p14="http://schemas.microsoft.com/office/powerpoint/2010/main" val="3222967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68</a:t>
            </a:fld>
            <a:endParaRPr lang="it-IT"/>
          </a:p>
        </p:txBody>
      </p:sp>
    </p:spTree>
    <p:extLst>
      <p:ext uri="{BB962C8B-B14F-4D97-AF65-F5344CB8AC3E}">
        <p14:creationId xmlns:p14="http://schemas.microsoft.com/office/powerpoint/2010/main" val="28710214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69</a:t>
            </a:fld>
            <a:endParaRPr lang="it-IT"/>
          </a:p>
        </p:txBody>
      </p:sp>
    </p:spTree>
    <p:extLst>
      <p:ext uri="{BB962C8B-B14F-4D97-AF65-F5344CB8AC3E}">
        <p14:creationId xmlns:p14="http://schemas.microsoft.com/office/powerpoint/2010/main" val="3774028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70</a:t>
            </a:fld>
            <a:endParaRPr lang="it-IT"/>
          </a:p>
        </p:txBody>
      </p:sp>
    </p:spTree>
    <p:extLst>
      <p:ext uri="{BB962C8B-B14F-4D97-AF65-F5344CB8AC3E}">
        <p14:creationId xmlns:p14="http://schemas.microsoft.com/office/powerpoint/2010/main" val="394812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71</a:t>
            </a:fld>
            <a:endParaRPr lang="it-IT"/>
          </a:p>
        </p:txBody>
      </p:sp>
    </p:spTree>
    <p:extLst>
      <p:ext uri="{BB962C8B-B14F-4D97-AF65-F5344CB8AC3E}">
        <p14:creationId xmlns:p14="http://schemas.microsoft.com/office/powerpoint/2010/main" val="3613717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72</a:t>
            </a:fld>
            <a:endParaRPr lang="it-IT"/>
          </a:p>
        </p:txBody>
      </p:sp>
    </p:spTree>
    <p:extLst>
      <p:ext uri="{BB962C8B-B14F-4D97-AF65-F5344CB8AC3E}">
        <p14:creationId xmlns:p14="http://schemas.microsoft.com/office/powerpoint/2010/main" val="2026452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73</a:t>
            </a:fld>
            <a:endParaRPr lang="it-IT"/>
          </a:p>
        </p:txBody>
      </p:sp>
    </p:spTree>
    <p:extLst>
      <p:ext uri="{BB962C8B-B14F-4D97-AF65-F5344CB8AC3E}">
        <p14:creationId xmlns:p14="http://schemas.microsoft.com/office/powerpoint/2010/main" val="408729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https://ieeexplore.ieee.org/document/8327042</a:t>
            </a:r>
          </a:p>
          <a:p>
            <a:endParaRPr lang="en-US" dirty="0"/>
          </a:p>
          <a:p>
            <a:r>
              <a:rPr lang="en-US" b="0" i="0" dirty="0">
                <a:solidFill>
                  <a:srgbClr val="242424"/>
                </a:solidFill>
                <a:effectLst/>
                <a:latin typeface="source-serif-pro"/>
              </a:rPr>
              <a:t>In the transcription service startup from the </a:t>
            </a:r>
            <a:r>
              <a:rPr lang="en-US" b="0" i="0" u="sng" dirty="0">
                <a:effectLst/>
                <a:latin typeface="source-serif-pro"/>
                <a:hlinkClick r:id="rId3"/>
              </a:rPr>
              <a:t>previous chapter</a:t>
            </a:r>
            <a:r>
              <a:rPr lang="en-US" b="0" i="0" dirty="0">
                <a:solidFill>
                  <a:srgbClr val="242424"/>
                </a:solidFill>
                <a:effectLst/>
                <a:latin typeface="source-serif-pro"/>
              </a:rPr>
              <a:t>, machine learning provides the very core functionality of the system that converts uploaded audio files into text. Yet, to turn the model into a product, many other (usually non-ML) parts are needed, such as (a) a user interface to create user accounts, upload audio files, and show results, (b) a data storage and processing infrastructure to queue and store transcriptions and process them at scale, (c) a payment service, and (d) monitoring infrastructure to ensure the system is operating within expected parameters.</a:t>
            </a:r>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10</a:t>
            </a:fld>
            <a:endParaRPr lang="nl-NL"/>
          </a:p>
        </p:txBody>
      </p:sp>
    </p:spTree>
    <p:extLst>
      <p:ext uri="{BB962C8B-B14F-4D97-AF65-F5344CB8AC3E}">
        <p14:creationId xmlns:p14="http://schemas.microsoft.com/office/powerpoint/2010/main" val="2206910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74</a:t>
            </a:fld>
            <a:endParaRPr lang="it-IT"/>
          </a:p>
        </p:txBody>
      </p:sp>
    </p:spTree>
    <p:extLst>
      <p:ext uri="{BB962C8B-B14F-4D97-AF65-F5344CB8AC3E}">
        <p14:creationId xmlns:p14="http://schemas.microsoft.com/office/powerpoint/2010/main" val="35442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Marco</a:t>
            </a:r>
          </a:p>
        </p:txBody>
      </p:sp>
      <p:sp>
        <p:nvSpPr>
          <p:cNvPr id="4" name="Segnaposto numero diapositiva 3"/>
          <p:cNvSpPr>
            <a:spLocks noGrp="1"/>
          </p:cNvSpPr>
          <p:nvPr>
            <p:ph type="sldNum" sz="quarter" idx="5"/>
          </p:nvPr>
        </p:nvSpPr>
        <p:spPr/>
        <p:txBody>
          <a:bodyPr/>
          <a:lstStyle/>
          <a:p>
            <a:fld id="{3C78554D-F967-454D-9796-C42361AB90A8}" type="slidenum">
              <a:rPr lang="it-IT" smtClean="0"/>
              <a:t>75</a:t>
            </a:fld>
            <a:endParaRPr lang="it-IT"/>
          </a:p>
        </p:txBody>
      </p:sp>
    </p:spTree>
    <p:extLst>
      <p:ext uri="{BB962C8B-B14F-4D97-AF65-F5344CB8AC3E}">
        <p14:creationId xmlns:p14="http://schemas.microsoft.com/office/powerpoint/2010/main" val="3460275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76</a:t>
            </a:fld>
            <a:endParaRPr lang="it-IT"/>
          </a:p>
        </p:txBody>
      </p:sp>
    </p:spTree>
    <p:extLst>
      <p:ext uri="{BB962C8B-B14F-4D97-AF65-F5344CB8AC3E}">
        <p14:creationId xmlns:p14="http://schemas.microsoft.com/office/powerpoint/2010/main" val="817938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77</a:t>
            </a:fld>
            <a:endParaRPr lang="it-IT"/>
          </a:p>
        </p:txBody>
      </p:sp>
    </p:spTree>
    <p:extLst>
      <p:ext uri="{BB962C8B-B14F-4D97-AF65-F5344CB8AC3E}">
        <p14:creationId xmlns:p14="http://schemas.microsoft.com/office/powerpoint/2010/main" val="778497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78</a:t>
            </a:fld>
            <a:endParaRPr lang="it-IT"/>
          </a:p>
        </p:txBody>
      </p:sp>
    </p:spTree>
    <p:extLst>
      <p:ext uri="{BB962C8B-B14F-4D97-AF65-F5344CB8AC3E}">
        <p14:creationId xmlns:p14="http://schemas.microsoft.com/office/powerpoint/2010/main" val="2340121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79</a:t>
            </a:fld>
            <a:endParaRPr lang="it-IT"/>
          </a:p>
        </p:txBody>
      </p:sp>
    </p:spTree>
    <p:extLst>
      <p:ext uri="{BB962C8B-B14F-4D97-AF65-F5344CB8AC3E}">
        <p14:creationId xmlns:p14="http://schemas.microsoft.com/office/powerpoint/2010/main" val="3028961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80</a:t>
            </a:fld>
            <a:endParaRPr lang="it-IT"/>
          </a:p>
        </p:txBody>
      </p:sp>
    </p:spTree>
    <p:extLst>
      <p:ext uri="{BB962C8B-B14F-4D97-AF65-F5344CB8AC3E}">
        <p14:creationId xmlns:p14="http://schemas.microsoft.com/office/powerpoint/2010/main" val="14696736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81</a:t>
            </a:fld>
            <a:endParaRPr lang="it-IT"/>
          </a:p>
        </p:txBody>
      </p:sp>
    </p:spTree>
    <p:extLst>
      <p:ext uri="{BB962C8B-B14F-4D97-AF65-F5344CB8AC3E}">
        <p14:creationId xmlns:p14="http://schemas.microsoft.com/office/powerpoint/2010/main" val="19204613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82</a:t>
            </a:fld>
            <a:endParaRPr lang="it-IT"/>
          </a:p>
        </p:txBody>
      </p:sp>
    </p:spTree>
    <p:extLst>
      <p:ext uri="{BB962C8B-B14F-4D97-AF65-F5344CB8AC3E}">
        <p14:creationId xmlns:p14="http://schemas.microsoft.com/office/powerpoint/2010/main" val="74949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83</a:t>
            </a:fld>
            <a:endParaRPr lang="it-IT"/>
          </a:p>
        </p:txBody>
      </p:sp>
    </p:spTree>
    <p:extLst>
      <p:ext uri="{BB962C8B-B14F-4D97-AF65-F5344CB8AC3E}">
        <p14:creationId xmlns:p14="http://schemas.microsoft.com/office/powerpoint/2010/main" val="336196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11</a:t>
            </a:fld>
            <a:endParaRPr lang="nl-NL"/>
          </a:p>
        </p:txBody>
      </p:sp>
    </p:spTree>
    <p:extLst>
      <p:ext uri="{BB962C8B-B14F-4D97-AF65-F5344CB8AC3E}">
        <p14:creationId xmlns:p14="http://schemas.microsoft.com/office/powerpoint/2010/main" val="471871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84</a:t>
            </a:fld>
            <a:endParaRPr lang="it-IT"/>
          </a:p>
        </p:txBody>
      </p:sp>
    </p:spTree>
    <p:extLst>
      <p:ext uri="{BB962C8B-B14F-4D97-AF65-F5344CB8AC3E}">
        <p14:creationId xmlns:p14="http://schemas.microsoft.com/office/powerpoint/2010/main" val="3161328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85</a:t>
            </a:fld>
            <a:endParaRPr lang="it-IT"/>
          </a:p>
        </p:txBody>
      </p:sp>
    </p:spTree>
    <p:extLst>
      <p:ext uri="{BB962C8B-B14F-4D97-AF65-F5344CB8AC3E}">
        <p14:creationId xmlns:p14="http://schemas.microsoft.com/office/powerpoint/2010/main" val="631041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Marco</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86</a:t>
            </a:fld>
            <a:endParaRPr lang="it-IT"/>
          </a:p>
        </p:txBody>
      </p:sp>
    </p:spTree>
    <p:extLst>
      <p:ext uri="{BB962C8B-B14F-4D97-AF65-F5344CB8AC3E}">
        <p14:creationId xmlns:p14="http://schemas.microsoft.com/office/powerpoint/2010/main" val="15686338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Christian</a:t>
            </a:r>
          </a:p>
        </p:txBody>
      </p:sp>
      <p:sp>
        <p:nvSpPr>
          <p:cNvPr id="4" name="Segnaposto numero diapositiva 3"/>
          <p:cNvSpPr>
            <a:spLocks noGrp="1"/>
          </p:cNvSpPr>
          <p:nvPr>
            <p:ph type="sldNum" sz="quarter" idx="5"/>
          </p:nvPr>
        </p:nvSpPr>
        <p:spPr/>
        <p:txBody>
          <a:bodyPr/>
          <a:lstStyle/>
          <a:p>
            <a:fld id="{3C78554D-F967-454D-9796-C42361AB90A8}" type="slidenum">
              <a:rPr lang="it-IT" smtClean="0"/>
              <a:t>87</a:t>
            </a:fld>
            <a:endParaRPr lang="it-IT"/>
          </a:p>
        </p:txBody>
      </p:sp>
    </p:spTree>
    <p:extLst>
      <p:ext uri="{BB962C8B-B14F-4D97-AF65-F5344CB8AC3E}">
        <p14:creationId xmlns:p14="http://schemas.microsoft.com/office/powerpoint/2010/main" val="1101256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88</a:t>
            </a:fld>
            <a:endParaRPr lang="it-IT"/>
          </a:p>
        </p:txBody>
      </p:sp>
    </p:spTree>
    <p:extLst>
      <p:ext uri="{BB962C8B-B14F-4D97-AF65-F5344CB8AC3E}">
        <p14:creationId xmlns:p14="http://schemas.microsoft.com/office/powerpoint/2010/main" val="27643331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89</a:t>
            </a:fld>
            <a:endParaRPr lang="it-IT"/>
          </a:p>
        </p:txBody>
      </p:sp>
    </p:spTree>
    <p:extLst>
      <p:ext uri="{BB962C8B-B14F-4D97-AF65-F5344CB8AC3E}">
        <p14:creationId xmlns:p14="http://schemas.microsoft.com/office/powerpoint/2010/main" val="2465705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90</a:t>
            </a:fld>
            <a:endParaRPr lang="it-IT"/>
          </a:p>
        </p:txBody>
      </p:sp>
    </p:spTree>
    <p:extLst>
      <p:ext uri="{BB962C8B-B14F-4D97-AF65-F5344CB8AC3E}">
        <p14:creationId xmlns:p14="http://schemas.microsoft.com/office/powerpoint/2010/main" val="2654680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91</a:t>
            </a:fld>
            <a:endParaRPr lang="it-IT"/>
          </a:p>
        </p:txBody>
      </p:sp>
    </p:spTree>
    <p:extLst>
      <p:ext uri="{BB962C8B-B14F-4D97-AF65-F5344CB8AC3E}">
        <p14:creationId xmlns:p14="http://schemas.microsoft.com/office/powerpoint/2010/main" val="32227746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92</a:t>
            </a:fld>
            <a:endParaRPr lang="it-IT"/>
          </a:p>
        </p:txBody>
      </p:sp>
    </p:spTree>
    <p:extLst>
      <p:ext uri="{BB962C8B-B14F-4D97-AF65-F5344CB8AC3E}">
        <p14:creationId xmlns:p14="http://schemas.microsoft.com/office/powerpoint/2010/main" val="1363110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93</a:t>
            </a:fld>
            <a:endParaRPr lang="it-IT"/>
          </a:p>
        </p:txBody>
      </p:sp>
    </p:spTree>
    <p:extLst>
      <p:ext uri="{BB962C8B-B14F-4D97-AF65-F5344CB8AC3E}">
        <p14:creationId xmlns:p14="http://schemas.microsoft.com/office/powerpoint/2010/main" val="404080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development concerns experimenting and developing a robust and reproducible model training procedure (training pipeline code), which consists of multiple tasks from data preparation and transformation to model training and evaluation. • Training operationalization concerns automating the process of packaging, testing, and deploying repeatable and reliable training pipelines. • Continuous training concerns repeatedly executing the training pipeline in response to new data or to code changes, or on a schedule, potentially with new training settings. • Model deployment concerns packaging, testing, and deploying a model to a serving environment for online experimentation and production serving.</a:t>
            </a:r>
            <a:endParaRPr lang="en-NL" dirty="0"/>
          </a:p>
        </p:txBody>
      </p:sp>
      <p:sp>
        <p:nvSpPr>
          <p:cNvPr id="4" name="Slide Number Placeholder 3"/>
          <p:cNvSpPr>
            <a:spLocks noGrp="1"/>
          </p:cNvSpPr>
          <p:nvPr>
            <p:ph type="sldNum" sz="quarter" idx="5"/>
          </p:nvPr>
        </p:nvSpPr>
        <p:spPr/>
        <p:txBody>
          <a:bodyPr/>
          <a:lstStyle/>
          <a:p>
            <a:fld id="{45C4521A-2DD9-4EBD-AFE7-D1C5FACD390E}" type="slidenum">
              <a:rPr lang="nl-NL" smtClean="0"/>
              <a:t>12</a:t>
            </a:fld>
            <a:endParaRPr lang="nl-NL"/>
          </a:p>
        </p:txBody>
      </p:sp>
    </p:spTree>
    <p:extLst>
      <p:ext uri="{BB962C8B-B14F-4D97-AF65-F5344CB8AC3E}">
        <p14:creationId xmlns:p14="http://schemas.microsoft.com/office/powerpoint/2010/main" val="36139739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94</a:t>
            </a:fld>
            <a:endParaRPr lang="it-IT"/>
          </a:p>
        </p:txBody>
      </p:sp>
    </p:spTree>
    <p:extLst>
      <p:ext uri="{BB962C8B-B14F-4D97-AF65-F5344CB8AC3E}">
        <p14:creationId xmlns:p14="http://schemas.microsoft.com/office/powerpoint/2010/main" val="15930374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95</a:t>
            </a:fld>
            <a:endParaRPr lang="it-IT"/>
          </a:p>
        </p:txBody>
      </p:sp>
    </p:spTree>
    <p:extLst>
      <p:ext uri="{BB962C8B-B14F-4D97-AF65-F5344CB8AC3E}">
        <p14:creationId xmlns:p14="http://schemas.microsoft.com/office/powerpoint/2010/main" val="4287873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Christian</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96</a:t>
            </a:fld>
            <a:endParaRPr lang="it-IT"/>
          </a:p>
        </p:txBody>
      </p:sp>
    </p:spTree>
    <p:extLst>
      <p:ext uri="{BB962C8B-B14F-4D97-AF65-F5344CB8AC3E}">
        <p14:creationId xmlns:p14="http://schemas.microsoft.com/office/powerpoint/2010/main" val="20681753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insieme</a:t>
            </a:r>
          </a:p>
        </p:txBody>
      </p:sp>
      <p:sp>
        <p:nvSpPr>
          <p:cNvPr id="4" name="Segnaposto numero diapositiva 3"/>
          <p:cNvSpPr>
            <a:spLocks noGrp="1"/>
          </p:cNvSpPr>
          <p:nvPr>
            <p:ph type="sldNum" sz="quarter" idx="5"/>
          </p:nvPr>
        </p:nvSpPr>
        <p:spPr/>
        <p:txBody>
          <a:bodyPr/>
          <a:lstStyle/>
          <a:p>
            <a:fld id="{3C78554D-F967-454D-9796-C42361AB90A8}" type="slidenum">
              <a:rPr lang="it-IT" smtClean="0"/>
              <a:t>97</a:t>
            </a:fld>
            <a:endParaRPr lang="it-IT"/>
          </a:p>
        </p:txBody>
      </p:sp>
    </p:spTree>
    <p:extLst>
      <p:ext uri="{BB962C8B-B14F-4D97-AF65-F5344CB8AC3E}">
        <p14:creationId xmlns:p14="http://schemas.microsoft.com/office/powerpoint/2010/main" val="28427889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insieme</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98</a:t>
            </a:fld>
            <a:endParaRPr lang="it-IT"/>
          </a:p>
        </p:txBody>
      </p:sp>
    </p:spTree>
    <p:extLst>
      <p:ext uri="{BB962C8B-B14F-4D97-AF65-F5344CB8AC3E}">
        <p14:creationId xmlns:p14="http://schemas.microsoft.com/office/powerpoint/2010/main" val="25050943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insieme</a:t>
            </a:r>
          </a:p>
          <a:p>
            <a:endParaRPr lang="it-IT" dirty="0"/>
          </a:p>
        </p:txBody>
      </p:sp>
      <p:sp>
        <p:nvSpPr>
          <p:cNvPr id="4" name="Segnaposto numero diapositiva 3"/>
          <p:cNvSpPr>
            <a:spLocks noGrp="1"/>
          </p:cNvSpPr>
          <p:nvPr>
            <p:ph type="sldNum" sz="quarter" idx="5"/>
          </p:nvPr>
        </p:nvSpPr>
        <p:spPr/>
        <p:txBody>
          <a:bodyPr/>
          <a:lstStyle/>
          <a:p>
            <a:fld id="{3C78554D-F967-454D-9796-C42361AB90A8}" type="slidenum">
              <a:rPr lang="it-IT" smtClean="0"/>
              <a:t>99</a:t>
            </a:fld>
            <a:endParaRPr lang="it-IT"/>
          </a:p>
        </p:txBody>
      </p:sp>
    </p:spTree>
    <p:extLst>
      <p:ext uri="{BB962C8B-B14F-4D97-AF65-F5344CB8AC3E}">
        <p14:creationId xmlns:p14="http://schemas.microsoft.com/office/powerpoint/2010/main" val="2528386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4521A-2DD9-4EBD-AFE7-D1C5FACD390E}" type="slidenum">
              <a:rPr lang="nl-NL" smtClean="0"/>
              <a:t>14</a:t>
            </a:fld>
            <a:endParaRPr lang="nl-NL"/>
          </a:p>
        </p:txBody>
      </p:sp>
    </p:spTree>
    <p:extLst>
      <p:ext uri="{BB962C8B-B14F-4D97-AF65-F5344CB8AC3E}">
        <p14:creationId xmlns:p14="http://schemas.microsoft.com/office/powerpoint/2010/main" val="2581870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767F-5DE6-BA38-0D04-F826BDA7F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5B825-3B85-2C67-62AD-D52A04103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4C63E-8257-658D-5B8F-4D0CBEE0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DBBC23-4508-41A8-EA88-1D9654161338}"/>
              </a:ext>
            </a:extLst>
          </p:cNvPr>
          <p:cNvSpPr>
            <a:spLocks noGrp="1"/>
          </p:cNvSpPr>
          <p:nvPr>
            <p:ph type="sldNum" sz="quarter" idx="5"/>
          </p:nvPr>
        </p:nvSpPr>
        <p:spPr/>
        <p:txBody>
          <a:bodyPr/>
          <a:lstStyle/>
          <a:p>
            <a:fld id="{45C4521A-2DD9-4EBD-AFE7-D1C5FACD390E}" type="slidenum">
              <a:rPr lang="nl-NL" smtClean="0"/>
              <a:t>15</a:t>
            </a:fld>
            <a:endParaRPr lang="nl-NL"/>
          </a:p>
        </p:txBody>
      </p:sp>
    </p:spTree>
    <p:extLst>
      <p:ext uri="{BB962C8B-B14F-4D97-AF65-F5344CB8AC3E}">
        <p14:creationId xmlns:p14="http://schemas.microsoft.com/office/powerpoint/2010/main" val="292613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8755B21-A7BD-C442-AC9C-1E030BC279D0}" type="datetime1">
              <a:rPr lang="it-IT" smtClean="0"/>
              <a:t>08/04/25</a:t>
            </a:fld>
            <a:endParaRPr lang="en-US" dirty="0"/>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0385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0A3A5CAA-BA88-7F42-A3F4-964744A141A8}" type="datetime1">
              <a:rPr lang="it-IT" smtClean="0"/>
              <a:t>08/04/25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84753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338EDF37-1106-3F48-96A3-E07FD9D2A743}" type="datetime1">
              <a:rPr lang="it-IT" smtClean="0"/>
              <a:t>08/04/25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388448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E5A0F1D6-FC6F-054E-A4C6-DDF5600133D3}" type="datetime1">
              <a:rPr lang="it-IT" smtClean="0"/>
              <a:t>08/04/25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3909724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fld id="{FE2C1E16-D2AC-1A4D-B034-21585D9E7BF9}" type="datetime1">
              <a:rPr lang="it-IT" smtClean="0"/>
              <a:t>08/04/25</a:t>
            </a:fld>
            <a:endParaRPr lang="en-US"/>
          </a:p>
        </p:txBody>
      </p:sp>
      <p:sp>
        <p:nvSpPr>
          <p:cNvPr id="5" name="Footer Placeholder 4"/>
          <p:cNvSpPr>
            <a:spLocks noGrp="1"/>
          </p:cNvSpPr>
          <p:nvPr>
            <p:ph type="ftr" sz="quarter" idx="11"/>
          </p:nvPr>
        </p:nvSpPr>
        <p:spPr/>
        <p:txBody>
          <a:bodyPr/>
          <a:lstStyle/>
          <a:p>
            <a:pPr>
              <a:defRPr/>
            </a:pPr>
            <a:r>
              <a:rPr lang="en-US"/>
              <a:t>Sw. Evolution</a:t>
            </a:r>
          </a:p>
        </p:txBody>
      </p:sp>
      <p:sp>
        <p:nvSpPr>
          <p:cNvPr id="6" name="Slide Number Placeholder 5"/>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545356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fld id="{ECC5360A-BED5-EB49-B5F9-880AAA64C1A0}" type="datetime1">
              <a:rPr lang="it-IT" smtClean="0"/>
              <a:t>08/04/25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3091561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fld id="{899D5EB3-2AFB-5549-9BEF-3724ED1A4944}" type="datetime1">
              <a:rPr lang="it-IT" smtClean="0"/>
              <a:t>08/04/25</a:t>
            </a:fld>
            <a:endParaRPr lang="en-US"/>
          </a:p>
        </p:txBody>
      </p:sp>
      <p:sp>
        <p:nvSpPr>
          <p:cNvPr id="8" name="Footer Placeholder 7"/>
          <p:cNvSpPr>
            <a:spLocks noGrp="1"/>
          </p:cNvSpPr>
          <p:nvPr>
            <p:ph type="ftr" sz="quarter" idx="11"/>
          </p:nvPr>
        </p:nvSpPr>
        <p:spPr/>
        <p:txBody>
          <a:bodyPr/>
          <a:lstStyle/>
          <a:p>
            <a:pPr>
              <a:defRPr/>
            </a:pPr>
            <a:r>
              <a:rPr lang="en-US"/>
              <a:t>Sw. Evolution</a:t>
            </a:r>
          </a:p>
        </p:txBody>
      </p:sp>
      <p:sp>
        <p:nvSpPr>
          <p:cNvPr id="9" name="Slide Number Placeholder 8"/>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170560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fld id="{F8BA4984-F79D-5C41-9C92-9CF133760445}" type="datetime1">
              <a:rPr lang="it-IT" smtClean="0"/>
              <a:t>08/04/25</a:t>
            </a:fld>
            <a:endParaRPr lang="en-US"/>
          </a:p>
        </p:txBody>
      </p:sp>
      <p:sp>
        <p:nvSpPr>
          <p:cNvPr id="4" name="Footer Placeholder 3"/>
          <p:cNvSpPr>
            <a:spLocks noGrp="1"/>
          </p:cNvSpPr>
          <p:nvPr>
            <p:ph type="ftr" sz="quarter" idx="11"/>
          </p:nvPr>
        </p:nvSpPr>
        <p:spPr/>
        <p:txBody>
          <a:bodyPr/>
          <a:lstStyle/>
          <a:p>
            <a:pPr>
              <a:defRPr/>
            </a:pPr>
            <a:r>
              <a:rPr lang="en-US"/>
              <a:t>Sw. Evolution</a:t>
            </a:r>
          </a:p>
        </p:txBody>
      </p:sp>
      <p:sp>
        <p:nvSpPr>
          <p:cNvPr id="5" name="Slide Number Placeholder 4"/>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3510802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11C0BD3-8EEB-5548-A96C-30FE8C81E20D}" type="datetime1">
              <a:rPr lang="it-IT" smtClean="0"/>
              <a:t>08/04/25</a:t>
            </a:fld>
            <a:endParaRPr lang="en-US"/>
          </a:p>
        </p:txBody>
      </p:sp>
      <p:sp>
        <p:nvSpPr>
          <p:cNvPr id="3" name="Footer Placeholder 2"/>
          <p:cNvSpPr>
            <a:spLocks noGrp="1"/>
          </p:cNvSpPr>
          <p:nvPr>
            <p:ph type="ftr" sz="quarter" idx="11"/>
          </p:nvPr>
        </p:nvSpPr>
        <p:spPr/>
        <p:txBody>
          <a:bodyPr/>
          <a:lstStyle/>
          <a:p>
            <a:pPr>
              <a:defRPr/>
            </a:pPr>
            <a:r>
              <a:rPr lang="en-US"/>
              <a:t>Sw. Evolution</a:t>
            </a:r>
          </a:p>
        </p:txBody>
      </p:sp>
      <p:sp>
        <p:nvSpPr>
          <p:cNvPr id="4" name="Slide Number Placeholder 3"/>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286851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74CC63F6-C394-B240-9F1B-BAF677D2C63C}" type="datetime1">
              <a:rPr lang="it-IT" smtClean="0"/>
              <a:t>08/04/25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3567563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FDD9EF69-6B73-E34A-AEE5-4F8A9F566FD5}" type="datetime1">
              <a:rPr lang="it-IT" smtClean="0"/>
              <a:t>08/04/25</a:t>
            </a:fld>
            <a:endParaRPr lang="en-US"/>
          </a:p>
        </p:txBody>
      </p:sp>
      <p:sp>
        <p:nvSpPr>
          <p:cNvPr id="6" name="Footer Placeholder 5"/>
          <p:cNvSpPr>
            <a:spLocks noGrp="1"/>
          </p:cNvSpPr>
          <p:nvPr>
            <p:ph type="ftr" sz="quarter" idx="11"/>
          </p:nvPr>
        </p:nvSpPr>
        <p:spPr/>
        <p:txBody>
          <a:bodyPr/>
          <a:lstStyle/>
          <a:p>
            <a:pPr>
              <a:defRPr/>
            </a:pPr>
            <a:r>
              <a:rPr lang="en-US"/>
              <a:t>Sw. Evolution</a:t>
            </a:r>
          </a:p>
        </p:txBody>
      </p:sp>
      <p:sp>
        <p:nvSpPr>
          <p:cNvPr id="7" name="Slide Number Placeholder 6"/>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145540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33F86C5-EF16-914D-BBDD-80A6F8D5E1E9}" type="datetime1">
              <a:rPr lang="it-IT" smtClean="0"/>
              <a:t>08/04/25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Sw. Evolution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2769831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kaestne.medium.com/architectural-components-in-ml-enabled-systems-78cf76b29a9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ckaestne.medium.com/machine-learning-in-production-book-overview-63be6239358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l-ops.org/content/mlops-principl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loud.redhat.com/blog/enterprise-mlops-reference-desig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linkedin.com/pulse/ml-models-deployment-strategies-kholoud-ibrahim-/?trk=articles_director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linkedin.com/pulse/ml-models-deployment-strategies-kholoud-ibrahim-/?trk=articles_director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pulse/ml-models-deployment-strategies-kholoud-ibrahim-/?trk=articles_directory"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l-ops.org/content/three-levels-of-ml-softwar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l-ops.org/content/three-levels-of-ml-softwar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services.google.com/fh/files/misc/practitioners_guide_to_mlops_whitepaper.pd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martinfowler.com/articles/cd4ml.html"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IBM/MLOps-CP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roceedings.neurips.cc/paper/2015/file/86df7dcfd896fcaf2674f757a2463eba-Paper.pdf"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databricks.com/blog/2019/09/18/productionizing-machine-learning-from-deployment-to-drift-detection.html" TargetMode="External"/><Relationship Id="rId5" Type="http://schemas.openxmlformats.org/officeDocument/2006/relationships/hyperlink" Target="https://www.oreilly.com/radar/lessons-learned-turning-machine-learning-models-into-real-products-and-services/" TargetMode="External"/><Relationship Id="rId4" Type="http://schemas.openxmlformats.org/officeDocument/2006/relationships/hyperlink" Target="https://neptune.ai/blog/retraining-model-during-deployment-continuous-training-continuous-testi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nuwin32.sourceforge.net/packages/make.ht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1.svg"/></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FCFE3-1545-98EA-465A-80017497A697}"/>
              </a:ext>
            </a:extLst>
          </p:cNvPr>
          <p:cNvSpPr>
            <a:spLocks noGrp="1"/>
          </p:cNvSpPr>
          <p:nvPr>
            <p:ph type="ctrTitle"/>
          </p:nvPr>
        </p:nvSpPr>
        <p:spPr/>
        <p:txBody>
          <a:bodyPr/>
          <a:lstStyle/>
          <a:p>
            <a:r>
              <a:rPr lang="en-GB" b="1" dirty="0"/>
              <a:t>Zoom into Big Data: </a:t>
            </a:r>
            <a:r>
              <a:rPr lang="en-GB" b="1" dirty="0" err="1"/>
              <a:t>MLOps</a:t>
            </a:r>
            <a:r>
              <a:rPr lang="en-GB" b="1" dirty="0"/>
              <a:t> in action</a:t>
            </a:r>
            <a:endParaRPr lang="en-IT" b="1" dirty="0"/>
          </a:p>
        </p:txBody>
      </p:sp>
      <p:sp>
        <p:nvSpPr>
          <p:cNvPr id="3" name="Subtitle 2">
            <a:extLst>
              <a:ext uri="{FF2B5EF4-FFF2-40B4-BE49-F238E27FC236}">
                <a16:creationId xmlns:a16="http://schemas.microsoft.com/office/drawing/2014/main" id="{D82BB51A-2117-62A0-96F1-E4999FC65895}"/>
              </a:ext>
            </a:extLst>
          </p:cNvPr>
          <p:cNvSpPr>
            <a:spLocks noGrp="1"/>
          </p:cNvSpPr>
          <p:nvPr>
            <p:ph type="subTitle" idx="1"/>
          </p:nvPr>
        </p:nvSpPr>
        <p:spPr/>
        <p:txBody>
          <a:bodyPr>
            <a:normAutofit/>
          </a:bodyPr>
          <a:lstStyle/>
          <a:p>
            <a:r>
              <a:rPr lang="en-IT" sz="3200" b="1" dirty="0"/>
              <a:t>D. A. Tamburri, Ph.D.</a:t>
            </a:r>
          </a:p>
        </p:txBody>
      </p:sp>
      <p:sp>
        <p:nvSpPr>
          <p:cNvPr id="4" name="Footer Placeholder 3">
            <a:extLst>
              <a:ext uri="{FF2B5EF4-FFF2-40B4-BE49-F238E27FC236}">
                <a16:creationId xmlns:a16="http://schemas.microsoft.com/office/drawing/2014/main" id="{B68E8452-5325-71C0-33C5-0A24671E48B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261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EF42-EB9D-146C-C218-F0326E8447AB}"/>
              </a:ext>
            </a:extLst>
          </p:cNvPr>
          <p:cNvSpPr>
            <a:spLocks noGrp="1"/>
          </p:cNvSpPr>
          <p:nvPr>
            <p:ph type="title"/>
          </p:nvPr>
        </p:nvSpPr>
        <p:spPr/>
        <p:txBody>
          <a:bodyPr/>
          <a:lstStyle/>
          <a:p>
            <a:r>
              <a:rPr lang="en-US" dirty="0"/>
              <a:t>ML Models vs ML-enabled systems</a:t>
            </a:r>
          </a:p>
        </p:txBody>
      </p:sp>
      <p:sp>
        <p:nvSpPr>
          <p:cNvPr id="3" name="Content Placeholder 2">
            <a:extLst>
              <a:ext uri="{FF2B5EF4-FFF2-40B4-BE49-F238E27FC236}">
                <a16:creationId xmlns:a16="http://schemas.microsoft.com/office/drawing/2014/main" id="{E5A5E5C9-6C9E-8C7A-FB40-E56175AEE1D0}"/>
              </a:ext>
            </a:extLst>
          </p:cNvPr>
          <p:cNvSpPr>
            <a:spLocks noGrp="1"/>
          </p:cNvSpPr>
          <p:nvPr>
            <p:ph idx="1"/>
          </p:nvPr>
        </p:nvSpPr>
        <p:spPr>
          <a:xfrm>
            <a:off x="343200" y="1849381"/>
            <a:ext cx="3733500" cy="3304964"/>
          </a:xfrm>
        </p:spPr>
        <p:txBody>
          <a:bodyPr>
            <a:normAutofit fontScale="70000" lnSpcReduction="20000"/>
          </a:bodyPr>
          <a:lstStyle/>
          <a:p>
            <a:r>
              <a:rPr lang="en-US" dirty="0"/>
              <a:t>ML-enabled systems consist of ML components and non-ML components.</a:t>
            </a:r>
          </a:p>
          <a:p>
            <a:pPr lvl="1"/>
            <a:r>
              <a:rPr lang="en-US" dirty="0"/>
              <a:t>The models do not operate in </a:t>
            </a:r>
            <a:r>
              <a:rPr lang="en-US" i="1" dirty="0">
                <a:solidFill>
                  <a:srgbClr val="0070C0"/>
                </a:solidFill>
              </a:rPr>
              <a:t>silos</a:t>
            </a:r>
            <a:r>
              <a:rPr lang="en-US" dirty="0"/>
              <a:t>; they </a:t>
            </a:r>
            <a:r>
              <a:rPr lang="en-US" i="1" dirty="0">
                <a:solidFill>
                  <a:srgbClr val="0070C0"/>
                </a:solidFill>
              </a:rPr>
              <a:t>are components of</a:t>
            </a:r>
            <a:r>
              <a:rPr lang="en-US" dirty="0"/>
              <a:t>, and support, a </a:t>
            </a:r>
            <a:r>
              <a:rPr lang="en-US" i="1" dirty="0">
                <a:solidFill>
                  <a:srgbClr val="0070C0"/>
                </a:solidFill>
              </a:rPr>
              <a:t>large range of application systems</a:t>
            </a:r>
            <a:r>
              <a:rPr lang="en-US" dirty="0"/>
              <a:t>, such as business intelligence systems, line of business applications, process control systems, and embedded systems. [Google]</a:t>
            </a:r>
          </a:p>
          <a:p>
            <a:pPr lvl="1"/>
            <a:endParaRPr lang="en-US" dirty="0"/>
          </a:p>
          <a:p>
            <a:pPr lvl="1"/>
            <a:r>
              <a:rPr lang="en-US" dirty="0"/>
              <a:t>In production systems, machine learning is almost always used as </a:t>
            </a:r>
            <a:r>
              <a:rPr lang="en-US" i="1" dirty="0">
                <a:solidFill>
                  <a:srgbClr val="0070C0"/>
                </a:solidFill>
              </a:rPr>
              <a:t>a component in a larger system</a:t>
            </a:r>
            <a:r>
              <a:rPr lang="en-US" dirty="0"/>
              <a:t>. [1]</a:t>
            </a:r>
          </a:p>
        </p:txBody>
      </p:sp>
      <p:sp>
        <p:nvSpPr>
          <p:cNvPr id="6" name="TextBox 5">
            <a:extLst>
              <a:ext uri="{FF2B5EF4-FFF2-40B4-BE49-F238E27FC236}">
                <a16:creationId xmlns:a16="http://schemas.microsoft.com/office/drawing/2014/main" id="{18705E3C-4C57-7297-B226-F3E54DA22B27}"/>
              </a:ext>
            </a:extLst>
          </p:cNvPr>
          <p:cNvSpPr txBox="1"/>
          <p:nvPr/>
        </p:nvSpPr>
        <p:spPr>
          <a:xfrm>
            <a:off x="4305150" y="4831314"/>
            <a:ext cx="3962400" cy="276999"/>
          </a:xfrm>
          <a:prstGeom prst="rect">
            <a:avLst/>
          </a:prstGeom>
          <a:noFill/>
        </p:spPr>
        <p:txBody>
          <a:bodyPr wrap="square">
            <a:spAutoFit/>
          </a:bodyPr>
          <a:lstStyle/>
          <a:p>
            <a:r>
              <a:rPr lang="en-US" sz="600" dirty="0"/>
              <a:t>[1] Architectural Components in ML-Enabled Systems </a:t>
            </a:r>
            <a:r>
              <a:rPr lang="en-US" sz="600" dirty="0">
                <a:hlinkClick r:id="rId3"/>
              </a:rPr>
              <a:t>https://ckaestne.medium.com/architectural-components-in-ml-enabled-systems-78cf76b29a92</a:t>
            </a:r>
            <a:r>
              <a:rPr lang="en-US" sz="600" dirty="0"/>
              <a:t> </a:t>
            </a:r>
          </a:p>
        </p:txBody>
      </p:sp>
      <p:pic>
        <p:nvPicPr>
          <p:cNvPr id="1026" name="Picture 2">
            <a:extLst>
              <a:ext uri="{FF2B5EF4-FFF2-40B4-BE49-F238E27FC236}">
                <a16:creationId xmlns:a16="http://schemas.microsoft.com/office/drawing/2014/main" id="{2EE77141-45C5-3B7B-72E9-77E6E5CA8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210" y="1756304"/>
            <a:ext cx="5124450" cy="305270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F4D9206-8F04-F934-5868-9FAD08C0647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973142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349B-DB4E-F535-442E-A70392B15851}"/>
              </a:ext>
            </a:extLst>
          </p:cNvPr>
          <p:cNvSpPr>
            <a:spLocks noGrp="1"/>
          </p:cNvSpPr>
          <p:nvPr>
            <p:ph type="title"/>
          </p:nvPr>
        </p:nvSpPr>
        <p:spPr/>
        <p:txBody>
          <a:bodyPr/>
          <a:lstStyle/>
          <a:p>
            <a:r>
              <a:rPr lang="en-US" dirty="0"/>
              <a:t>Recap + Take-home</a:t>
            </a:r>
          </a:p>
        </p:txBody>
      </p:sp>
      <p:sp>
        <p:nvSpPr>
          <p:cNvPr id="3" name="Content Placeholder 2">
            <a:extLst>
              <a:ext uri="{FF2B5EF4-FFF2-40B4-BE49-F238E27FC236}">
                <a16:creationId xmlns:a16="http://schemas.microsoft.com/office/drawing/2014/main" id="{EF088077-8AD6-E4ED-4F9F-28BE5D20DB34}"/>
              </a:ext>
            </a:extLst>
          </p:cNvPr>
          <p:cNvSpPr>
            <a:spLocks noGrp="1"/>
          </p:cNvSpPr>
          <p:nvPr>
            <p:ph idx="1"/>
          </p:nvPr>
        </p:nvSpPr>
        <p:spPr/>
        <p:txBody>
          <a:bodyPr/>
          <a:lstStyle/>
          <a:p>
            <a:r>
              <a:rPr lang="en-US" dirty="0"/>
              <a:t>MLOps enables continuous delivery and deployment of ML models into production in a reliable and efficient way.</a:t>
            </a:r>
          </a:p>
          <a:p>
            <a:r>
              <a:rPr lang="en-US" dirty="0"/>
              <a:t>MLOps compasses a set of practices, processes, and technology capabilities.  </a:t>
            </a:r>
          </a:p>
          <a:p>
            <a:r>
              <a:rPr lang="en-US" dirty="0"/>
              <a:t>We discussed MLOps Lifecyle and architecture.  </a:t>
            </a:r>
          </a:p>
        </p:txBody>
      </p:sp>
      <p:sp>
        <p:nvSpPr>
          <p:cNvPr id="5" name="Footer Placeholder 4">
            <a:extLst>
              <a:ext uri="{FF2B5EF4-FFF2-40B4-BE49-F238E27FC236}">
                <a16:creationId xmlns:a16="http://schemas.microsoft.com/office/drawing/2014/main" id="{AE615AD9-D25E-630D-4C0A-42C1390F1E3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6077912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20EA-A218-5B2B-9998-F270578B3D43}"/>
              </a:ext>
            </a:extLst>
          </p:cNvPr>
          <p:cNvSpPr>
            <a:spLocks noGrp="1"/>
          </p:cNvSpPr>
          <p:nvPr>
            <p:ph type="title"/>
          </p:nvPr>
        </p:nvSpPr>
        <p:spPr/>
        <p:txBody>
          <a:bodyPr/>
          <a:lstStyle/>
          <a:p>
            <a:r>
              <a:rPr lang="en-US" dirty="0"/>
              <a:t>An Extra Resource</a:t>
            </a:r>
          </a:p>
        </p:txBody>
      </p:sp>
      <p:sp>
        <p:nvSpPr>
          <p:cNvPr id="3" name="Content Placeholder 2">
            <a:extLst>
              <a:ext uri="{FF2B5EF4-FFF2-40B4-BE49-F238E27FC236}">
                <a16:creationId xmlns:a16="http://schemas.microsoft.com/office/drawing/2014/main" id="{EB7735FC-A49B-DEB4-633B-3EA4B3A37BAC}"/>
              </a:ext>
            </a:extLst>
          </p:cNvPr>
          <p:cNvSpPr>
            <a:spLocks noGrp="1"/>
          </p:cNvSpPr>
          <p:nvPr>
            <p:ph idx="1"/>
          </p:nvPr>
        </p:nvSpPr>
        <p:spPr>
          <a:xfrm>
            <a:off x="648000" y="1849098"/>
            <a:ext cx="7779720" cy="3159238"/>
          </a:xfrm>
        </p:spPr>
        <p:txBody>
          <a:bodyPr/>
          <a:lstStyle/>
          <a:p>
            <a:r>
              <a:rPr lang="en-US" dirty="0"/>
              <a:t>Machine Learning in Production: From Models to Products </a:t>
            </a:r>
          </a:p>
          <a:p>
            <a:pPr lvl="1"/>
            <a:r>
              <a:rPr lang="en-US" dirty="0">
                <a:hlinkClick r:id="rId2"/>
              </a:rPr>
              <a:t>https://ckaestne.medium.com/machine-learning-in-production-book-overview-63be62393581</a:t>
            </a:r>
            <a:endParaRPr lang="en-US" dirty="0"/>
          </a:p>
          <a:p>
            <a:pPr lvl="1"/>
            <a:r>
              <a:rPr lang="en-US" dirty="0"/>
              <a:t>A book (online) based on a course, "Machine Learning in Production," at </a:t>
            </a:r>
            <a:r>
              <a:rPr lang="en-US" b="1" dirty="0"/>
              <a:t>Carnegie Mellon University</a:t>
            </a:r>
            <a:r>
              <a:rPr lang="en-US" dirty="0"/>
              <a:t>.</a:t>
            </a:r>
          </a:p>
          <a:p>
            <a:pPr lvl="1"/>
            <a:endParaRPr lang="en-US" dirty="0"/>
          </a:p>
        </p:txBody>
      </p:sp>
      <p:sp>
        <p:nvSpPr>
          <p:cNvPr id="5" name="Footer Placeholder 4">
            <a:extLst>
              <a:ext uri="{FF2B5EF4-FFF2-40B4-BE49-F238E27FC236}">
                <a16:creationId xmlns:a16="http://schemas.microsoft.com/office/drawing/2014/main" id="{AA95CF49-170C-8CC1-8ABF-405DE4673A5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04458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DF90BA-3778-8E9B-6679-E1434C2356D4}"/>
              </a:ext>
            </a:extLst>
          </p:cNvPr>
          <p:cNvPicPr>
            <a:picLocks noChangeAspect="1"/>
          </p:cNvPicPr>
          <p:nvPr/>
        </p:nvPicPr>
        <p:blipFill>
          <a:blip r:embed="rId3"/>
          <a:stretch>
            <a:fillRect/>
          </a:stretch>
        </p:blipFill>
        <p:spPr>
          <a:xfrm>
            <a:off x="115174" y="1627613"/>
            <a:ext cx="5992807" cy="2393524"/>
          </a:xfrm>
          <a:prstGeom prst="rect">
            <a:avLst/>
          </a:prstGeom>
        </p:spPr>
      </p:pic>
      <p:sp>
        <p:nvSpPr>
          <p:cNvPr id="2" name="Title 1">
            <a:extLst>
              <a:ext uri="{FF2B5EF4-FFF2-40B4-BE49-F238E27FC236}">
                <a16:creationId xmlns:a16="http://schemas.microsoft.com/office/drawing/2014/main" id="{E950494A-C1DA-9F84-2140-0A2D25430D01}"/>
              </a:ext>
            </a:extLst>
          </p:cNvPr>
          <p:cNvSpPr>
            <a:spLocks noGrp="1"/>
          </p:cNvSpPr>
          <p:nvPr>
            <p:ph type="title"/>
          </p:nvPr>
        </p:nvSpPr>
        <p:spPr/>
        <p:txBody>
          <a:bodyPr/>
          <a:lstStyle/>
          <a:p>
            <a:r>
              <a:rPr lang="en-US" dirty="0"/>
              <a:t>ML Models vs ML-enabled systems (Cont’d)</a:t>
            </a:r>
          </a:p>
        </p:txBody>
      </p:sp>
      <p:sp>
        <p:nvSpPr>
          <p:cNvPr id="8" name="TextBox 7">
            <a:extLst>
              <a:ext uri="{FF2B5EF4-FFF2-40B4-BE49-F238E27FC236}">
                <a16:creationId xmlns:a16="http://schemas.microsoft.com/office/drawing/2014/main" id="{77D66226-8B76-FF22-14AC-D2F24236F3E6}"/>
              </a:ext>
            </a:extLst>
          </p:cNvPr>
          <p:cNvSpPr txBox="1"/>
          <p:nvPr/>
        </p:nvSpPr>
        <p:spPr>
          <a:xfrm>
            <a:off x="178804" y="4021137"/>
            <a:ext cx="6199136" cy="738664"/>
          </a:xfrm>
          <a:prstGeom prst="rect">
            <a:avLst/>
          </a:prstGeom>
          <a:noFill/>
        </p:spPr>
        <p:txBody>
          <a:bodyPr wrap="square">
            <a:spAutoFit/>
          </a:bodyPr>
          <a:lstStyle/>
          <a:p>
            <a:pPr algn="ctr"/>
            <a:r>
              <a:rPr lang="en-US" sz="1400" dirty="0"/>
              <a:t>Building an ML-enabled system is a multifaceted undertaking that combines data engineering, ML engineering, and application engineering tasks (</a:t>
            </a:r>
            <a:r>
              <a:rPr lang="en-US" sz="1400" dirty="0">
                <a:solidFill>
                  <a:srgbClr val="0070C0"/>
                </a:solidFill>
              </a:rPr>
              <a:t>a cross-functional team</a:t>
            </a:r>
            <a:r>
              <a:rPr lang="en-US" sz="1400" dirty="0"/>
              <a:t>).</a:t>
            </a:r>
          </a:p>
        </p:txBody>
      </p:sp>
      <p:sp>
        <p:nvSpPr>
          <p:cNvPr id="9" name="TextBox 8">
            <a:extLst>
              <a:ext uri="{FF2B5EF4-FFF2-40B4-BE49-F238E27FC236}">
                <a16:creationId xmlns:a16="http://schemas.microsoft.com/office/drawing/2014/main" id="{610F4F42-37E3-2656-AEF7-82880398A416}"/>
              </a:ext>
            </a:extLst>
          </p:cNvPr>
          <p:cNvSpPr txBox="1"/>
          <p:nvPr/>
        </p:nvSpPr>
        <p:spPr>
          <a:xfrm>
            <a:off x="1724082" y="5568205"/>
            <a:ext cx="5209905" cy="307777"/>
          </a:xfrm>
          <a:prstGeom prst="rect">
            <a:avLst/>
          </a:prstGeom>
          <a:noFill/>
        </p:spPr>
        <p:txBody>
          <a:bodyPr wrap="square">
            <a:spAutoFit/>
          </a:bodyPr>
          <a:lstStyle/>
          <a:p>
            <a:r>
              <a:rPr lang="en-US" sz="700" dirty="0"/>
              <a:t>Source: Practitioners guide to MLOps: A framework for continuous delivery and automation of machine learning. Google</a:t>
            </a:r>
          </a:p>
          <a:p>
            <a:r>
              <a:rPr lang="en-US" sz="700" dirty="0"/>
              <a:t>Source: https://martinfowler.com/articles/cd4ml.html </a:t>
            </a:r>
          </a:p>
        </p:txBody>
      </p:sp>
      <p:pic>
        <p:nvPicPr>
          <p:cNvPr id="12" name="Picture 11">
            <a:extLst>
              <a:ext uri="{FF2B5EF4-FFF2-40B4-BE49-F238E27FC236}">
                <a16:creationId xmlns:a16="http://schemas.microsoft.com/office/drawing/2014/main" id="{316B891F-F3C8-B5BB-9B82-2EE63D57A0F8}"/>
              </a:ext>
            </a:extLst>
          </p:cNvPr>
          <p:cNvPicPr>
            <a:picLocks noChangeAspect="1"/>
          </p:cNvPicPr>
          <p:nvPr/>
        </p:nvPicPr>
        <p:blipFill>
          <a:blip r:embed="rId4"/>
          <a:stretch>
            <a:fillRect/>
          </a:stretch>
        </p:blipFill>
        <p:spPr>
          <a:xfrm>
            <a:off x="6377941" y="2203560"/>
            <a:ext cx="2540317" cy="751769"/>
          </a:xfrm>
          <a:prstGeom prst="rect">
            <a:avLst/>
          </a:prstGeom>
        </p:spPr>
      </p:pic>
      <p:sp>
        <p:nvSpPr>
          <p:cNvPr id="13" name="TextBox 12">
            <a:extLst>
              <a:ext uri="{FF2B5EF4-FFF2-40B4-BE49-F238E27FC236}">
                <a16:creationId xmlns:a16="http://schemas.microsoft.com/office/drawing/2014/main" id="{157C6859-5C43-F3D0-667A-48128BE57181}"/>
              </a:ext>
            </a:extLst>
          </p:cNvPr>
          <p:cNvSpPr txBox="1"/>
          <p:nvPr/>
        </p:nvSpPr>
        <p:spPr>
          <a:xfrm>
            <a:off x="6377941" y="3219782"/>
            <a:ext cx="2650887" cy="738664"/>
          </a:xfrm>
          <a:prstGeom prst="rect">
            <a:avLst/>
          </a:prstGeom>
          <a:noFill/>
        </p:spPr>
        <p:txBody>
          <a:bodyPr wrap="square">
            <a:spAutoFit/>
          </a:bodyPr>
          <a:lstStyle/>
          <a:p>
            <a:pPr algn="ctr"/>
            <a:r>
              <a:rPr lang="en-US" sz="1400" b="1" dirty="0"/>
              <a:t>Changes</a:t>
            </a:r>
            <a:r>
              <a:rPr lang="en-US" sz="1400" dirty="0"/>
              <a:t> (e.g., a new feature and bugfix) can happen at data, model, and code levels.</a:t>
            </a:r>
          </a:p>
        </p:txBody>
      </p:sp>
      <p:sp>
        <p:nvSpPr>
          <p:cNvPr id="3" name="Footer Placeholder 2">
            <a:extLst>
              <a:ext uri="{FF2B5EF4-FFF2-40B4-BE49-F238E27FC236}">
                <a16:creationId xmlns:a16="http://schemas.microsoft.com/office/drawing/2014/main" id="{228A893C-CF47-A213-1CAD-15400868BD8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9266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3A4C5-E96F-3B89-613E-6CEDCC0E5CA3}"/>
              </a:ext>
            </a:extLst>
          </p:cNvPr>
          <p:cNvSpPr>
            <a:spLocks noGrp="1"/>
          </p:cNvSpPr>
          <p:nvPr>
            <p:ph type="title"/>
          </p:nvPr>
        </p:nvSpPr>
        <p:spPr>
          <a:xfrm>
            <a:off x="243356" y="364471"/>
            <a:ext cx="7848000" cy="351226"/>
          </a:xfrm>
        </p:spPr>
        <p:txBody>
          <a:bodyPr>
            <a:normAutofit fontScale="90000"/>
          </a:bodyPr>
          <a:lstStyle/>
          <a:p>
            <a:r>
              <a:rPr lang="en-US" dirty="0"/>
              <a:t>MLOps Lifecycle</a:t>
            </a:r>
            <a:endParaRPr lang="en-NL" dirty="0"/>
          </a:p>
        </p:txBody>
      </p:sp>
      <p:sp>
        <p:nvSpPr>
          <p:cNvPr id="3" name="Content Placeholder 2">
            <a:extLst>
              <a:ext uri="{FF2B5EF4-FFF2-40B4-BE49-F238E27FC236}">
                <a16:creationId xmlns:a16="http://schemas.microsoft.com/office/drawing/2014/main" id="{AC51040A-ABF7-C82D-A503-4D413C60843A}"/>
              </a:ext>
            </a:extLst>
          </p:cNvPr>
          <p:cNvSpPr>
            <a:spLocks noGrp="1"/>
          </p:cNvSpPr>
          <p:nvPr>
            <p:ph idx="1"/>
          </p:nvPr>
        </p:nvSpPr>
        <p:spPr>
          <a:xfrm>
            <a:off x="4869847" y="1632954"/>
            <a:ext cx="3920192" cy="3674376"/>
          </a:xfrm>
        </p:spPr>
        <p:txBody>
          <a:bodyPr>
            <a:normAutofit lnSpcReduction="10000"/>
          </a:bodyPr>
          <a:lstStyle/>
          <a:p>
            <a:r>
              <a:rPr lang="en-US" sz="1400" b="1" dirty="0"/>
              <a:t>ML development </a:t>
            </a:r>
            <a:r>
              <a:rPr lang="en-US" sz="1400" dirty="0"/>
              <a:t>– build executable, reproducible training pipelines</a:t>
            </a:r>
          </a:p>
          <a:p>
            <a:r>
              <a:rPr lang="en-US" sz="1400" b="1" dirty="0"/>
              <a:t>Training operationalization </a:t>
            </a:r>
            <a:r>
              <a:rPr lang="en-US" sz="1400" dirty="0"/>
              <a:t>– CI-CD pipelines for packaging, testing, and deploying pipelines</a:t>
            </a:r>
          </a:p>
          <a:p>
            <a:r>
              <a:rPr lang="en-US" sz="1400" b="1" dirty="0"/>
              <a:t>Continuous training </a:t>
            </a:r>
            <a:r>
              <a:rPr lang="en-US" sz="1400" dirty="0"/>
              <a:t>– automated execution of pipelines in response to various triggers</a:t>
            </a:r>
          </a:p>
          <a:p>
            <a:r>
              <a:rPr lang="en-US" sz="1400" b="1" dirty="0"/>
              <a:t>Model deployment </a:t>
            </a:r>
            <a:r>
              <a:rPr lang="en-US" sz="1400" dirty="0"/>
              <a:t>– CI-CD pipelines for packaging, testing, and deploying the serving app</a:t>
            </a:r>
          </a:p>
          <a:p>
            <a:r>
              <a:rPr lang="en-US" sz="1400" b="1" dirty="0"/>
              <a:t>Prediction serving </a:t>
            </a:r>
            <a:r>
              <a:rPr lang="en-US" sz="1400" dirty="0"/>
              <a:t>– provide the inferences from the model in production (via the serving app)</a:t>
            </a:r>
          </a:p>
          <a:p>
            <a:r>
              <a:rPr lang="en-US" sz="1400" b="1" dirty="0"/>
              <a:t>Continuous monitoring </a:t>
            </a:r>
            <a:r>
              <a:rPr lang="en-US" sz="1400" dirty="0"/>
              <a:t>– monitor model performance and data quality </a:t>
            </a:r>
          </a:p>
          <a:p>
            <a:r>
              <a:rPr lang="en-US" sz="1400" b="1" dirty="0"/>
              <a:t>Data and model management </a:t>
            </a:r>
            <a:r>
              <a:rPr lang="en-US" sz="1400" dirty="0"/>
              <a:t>– store, manage, and govern raw data, features, models, and other ML artifacts. </a:t>
            </a:r>
            <a:endParaRPr lang="en-NL" sz="1400" dirty="0"/>
          </a:p>
        </p:txBody>
      </p:sp>
      <p:pic>
        <p:nvPicPr>
          <p:cNvPr id="8" name="Picture 7">
            <a:extLst>
              <a:ext uri="{FF2B5EF4-FFF2-40B4-BE49-F238E27FC236}">
                <a16:creationId xmlns:a16="http://schemas.microsoft.com/office/drawing/2014/main" id="{45AE1677-79F1-9242-EB8C-B330061D5E37}"/>
              </a:ext>
            </a:extLst>
          </p:cNvPr>
          <p:cNvPicPr>
            <a:picLocks noChangeAspect="1"/>
          </p:cNvPicPr>
          <p:nvPr/>
        </p:nvPicPr>
        <p:blipFill>
          <a:blip r:embed="rId3"/>
          <a:stretch>
            <a:fillRect/>
          </a:stretch>
        </p:blipFill>
        <p:spPr>
          <a:xfrm>
            <a:off x="514185" y="1449343"/>
            <a:ext cx="3983475" cy="4055808"/>
          </a:xfrm>
          <a:prstGeom prst="rect">
            <a:avLst/>
          </a:prstGeom>
        </p:spPr>
      </p:pic>
      <p:sp>
        <p:nvSpPr>
          <p:cNvPr id="9" name="TextBox 8">
            <a:extLst>
              <a:ext uri="{FF2B5EF4-FFF2-40B4-BE49-F238E27FC236}">
                <a16:creationId xmlns:a16="http://schemas.microsoft.com/office/drawing/2014/main" id="{09FBA43D-7804-8C03-0F16-2C2B4C8F7A41}"/>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5" name="Footer Placeholder 4">
            <a:extLst>
              <a:ext uri="{FF2B5EF4-FFF2-40B4-BE49-F238E27FC236}">
                <a16:creationId xmlns:a16="http://schemas.microsoft.com/office/drawing/2014/main" id="{C09A0FFF-8798-B913-F97E-E3C66F468F1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76622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8CCF-D92E-D0F9-CFD2-7126E8D59C9F}"/>
              </a:ext>
            </a:extLst>
          </p:cNvPr>
          <p:cNvSpPr>
            <a:spLocks noGrp="1"/>
          </p:cNvSpPr>
          <p:nvPr>
            <p:ph type="title"/>
          </p:nvPr>
        </p:nvSpPr>
        <p:spPr>
          <a:xfrm>
            <a:off x="276447" y="-252413"/>
            <a:ext cx="9144000" cy="1325563"/>
          </a:xfrm>
        </p:spPr>
        <p:txBody>
          <a:bodyPr/>
          <a:lstStyle/>
          <a:p>
            <a:r>
              <a:rPr lang="en-IT" dirty="0"/>
              <a:t>Which is a tailoring of CRISP-DM </a:t>
            </a:r>
            <a:r>
              <a:rPr lang="en-IT" dirty="0">
                <a:sym typeface="Wingdings" pitchFamily="2" charset="2"/>
              </a:rPr>
              <a:t></a:t>
            </a:r>
            <a:endParaRPr lang="en-IT" dirty="0"/>
          </a:p>
        </p:txBody>
      </p:sp>
      <p:sp>
        <p:nvSpPr>
          <p:cNvPr id="4" name="Footer Placeholder 3">
            <a:extLst>
              <a:ext uri="{FF2B5EF4-FFF2-40B4-BE49-F238E27FC236}">
                <a16:creationId xmlns:a16="http://schemas.microsoft.com/office/drawing/2014/main" id="{827189D4-7C5E-8612-F07D-6DFD411AE663}"/>
              </a:ext>
            </a:extLst>
          </p:cNvPr>
          <p:cNvSpPr>
            <a:spLocks noGrp="1"/>
          </p:cNvSpPr>
          <p:nvPr>
            <p:ph type="ftr" sz="quarter" idx="11"/>
          </p:nvPr>
        </p:nvSpPr>
        <p:spPr/>
        <p:txBody>
          <a:bodyPr/>
          <a:lstStyle/>
          <a:p>
            <a:pPr>
              <a:defRPr/>
            </a:pPr>
            <a:r>
              <a:rPr lang="en-US"/>
              <a:t>Sw. Evolution</a:t>
            </a:r>
          </a:p>
        </p:txBody>
      </p:sp>
      <p:pic>
        <p:nvPicPr>
          <p:cNvPr id="2050" name="Picture 2" descr="CRISP-DM - O que é e como usar?">
            <a:extLst>
              <a:ext uri="{FF2B5EF4-FFF2-40B4-BE49-F238E27FC236}">
                <a16:creationId xmlns:a16="http://schemas.microsoft.com/office/drawing/2014/main" id="{47807ADF-A411-92E3-2915-CB7752705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40" t="1276" r="2166"/>
          <a:stretch/>
        </p:blipFill>
        <p:spPr bwMode="auto">
          <a:xfrm>
            <a:off x="1456508" y="843190"/>
            <a:ext cx="6230983" cy="5878286"/>
          </a:xfrm>
          <a:prstGeom prst="rect">
            <a:avLst/>
          </a:prstGeom>
          <a:no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937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9627-0910-7C4E-64BC-72A66D734055}"/>
              </a:ext>
            </a:extLst>
          </p:cNvPr>
          <p:cNvSpPr>
            <a:spLocks noGrp="1"/>
          </p:cNvSpPr>
          <p:nvPr>
            <p:ph type="title"/>
          </p:nvPr>
        </p:nvSpPr>
        <p:spPr>
          <a:xfrm>
            <a:off x="276042" y="-397394"/>
            <a:ext cx="8049251" cy="2339102"/>
          </a:xfrm>
        </p:spPr>
        <p:txBody>
          <a:bodyPr>
            <a:normAutofit/>
          </a:bodyPr>
          <a:lstStyle/>
          <a:p>
            <a:r>
              <a:rPr lang="en-US" dirty="0"/>
              <a:t>An MLOps Architecture Blueprint (Simplified)</a:t>
            </a:r>
          </a:p>
        </p:txBody>
      </p:sp>
      <p:pic>
        <p:nvPicPr>
          <p:cNvPr id="1026" name="Picture 2" descr="Automated ML Pipeline">
            <a:extLst>
              <a:ext uri="{FF2B5EF4-FFF2-40B4-BE49-F238E27FC236}">
                <a16:creationId xmlns:a16="http://schemas.microsoft.com/office/drawing/2014/main" id="{8A2BC282-1A24-5CD2-53E4-22D6E488E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877" y="998123"/>
            <a:ext cx="5520572" cy="41385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3F78C3-6E92-A04C-7FFA-606D185539D1}"/>
              </a:ext>
            </a:extLst>
          </p:cNvPr>
          <p:cNvSpPr txBox="1"/>
          <p:nvPr/>
        </p:nvSpPr>
        <p:spPr>
          <a:xfrm>
            <a:off x="2699637" y="5260866"/>
            <a:ext cx="3823084" cy="276999"/>
          </a:xfrm>
          <a:prstGeom prst="rect">
            <a:avLst/>
          </a:prstGeom>
          <a:noFill/>
        </p:spPr>
        <p:txBody>
          <a:bodyPr wrap="square">
            <a:spAutoFit/>
          </a:bodyPr>
          <a:lstStyle/>
          <a:p>
            <a:r>
              <a:rPr lang="en-US" sz="1200" dirty="0"/>
              <a:t>source: </a:t>
            </a:r>
            <a:r>
              <a:rPr lang="en-US" sz="1200" dirty="0">
                <a:hlinkClick r:id="rId4"/>
              </a:rPr>
              <a:t>https://ml-ops.org/content/mlops-principles</a:t>
            </a:r>
            <a:r>
              <a:rPr lang="en-US" sz="1200" dirty="0"/>
              <a:t> </a:t>
            </a:r>
          </a:p>
        </p:txBody>
      </p:sp>
      <p:sp>
        <p:nvSpPr>
          <p:cNvPr id="8" name="TextBox 7">
            <a:extLst>
              <a:ext uri="{FF2B5EF4-FFF2-40B4-BE49-F238E27FC236}">
                <a16:creationId xmlns:a16="http://schemas.microsoft.com/office/drawing/2014/main" id="{0619CECC-49B6-7965-A776-55FBDCDAE737}"/>
              </a:ext>
            </a:extLst>
          </p:cNvPr>
          <p:cNvSpPr txBox="1"/>
          <p:nvPr/>
        </p:nvSpPr>
        <p:spPr>
          <a:xfrm>
            <a:off x="212435" y="2398543"/>
            <a:ext cx="2928478" cy="2339102"/>
          </a:xfrm>
          <a:prstGeom prst="rect">
            <a:avLst/>
          </a:prstGeom>
          <a:noFill/>
        </p:spPr>
        <p:txBody>
          <a:bodyPr wrap="square">
            <a:spAutoFit/>
          </a:bodyPr>
          <a:lstStyle/>
          <a:p>
            <a:r>
              <a:rPr lang="en-US" sz="1600" b="1" i="1" dirty="0">
                <a:solidFill>
                  <a:srgbClr val="000099"/>
                </a:solidFill>
              </a:rPr>
              <a:t>Can you map the MLOps Life stages to the architecture components in this blueprint?</a:t>
            </a:r>
          </a:p>
          <a:p>
            <a:pPr marL="285750" indent="-285750">
              <a:buFont typeface="Arial" panose="020B0604020202020204" pitchFamily="34" charset="0"/>
              <a:buChar char="•"/>
            </a:pPr>
            <a:r>
              <a:rPr lang="en-US" sz="1400" dirty="0">
                <a:solidFill>
                  <a:srgbClr val="000099"/>
                </a:solidFill>
              </a:rPr>
              <a:t>ML development </a:t>
            </a:r>
          </a:p>
          <a:p>
            <a:pPr marL="285750" indent="-285750">
              <a:buFont typeface="Arial" panose="020B0604020202020204" pitchFamily="34" charset="0"/>
              <a:buChar char="•"/>
            </a:pPr>
            <a:r>
              <a:rPr lang="en-US" sz="1400" dirty="0">
                <a:solidFill>
                  <a:srgbClr val="000099"/>
                </a:solidFill>
              </a:rPr>
              <a:t>Training operationalization</a:t>
            </a:r>
          </a:p>
          <a:p>
            <a:pPr marL="285750" indent="-285750">
              <a:buFont typeface="Arial" panose="020B0604020202020204" pitchFamily="34" charset="0"/>
              <a:buChar char="•"/>
            </a:pPr>
            <a:r>
              <a:rPr lang="en-US" sz="1400" dirty="0">
                <a:solidFill>
                  <a:srgbClr val="000099"/>
                </a:solidFill>
              </a:rPr>
              <a:t>Continuous training</a:t>
            </a:r>
          </a:p>
          <a:p>
            <a:pPr marL="285750" indent="-285750">
              <a:buFont typeface="Arial" panose="020B0604020202020204" pitchFamily="34" charset="0"/>
              <a:buChar char="•"/>
            </a:pPr>
            <a:r>
              <a:rPr lang="en-US" sz="1400" dirty="0">
                <a:solidFill>
                  <a:srgbClr val="000099"/>
                </a:solidFill>
              </a:rPr>
              <a:t>Model deployment</a:t>
            </a:r>
          </a:p>
          <a:p>
            <a:pPr marL="285750" indent="-285750">
              <a:buFont typeface="Arial" panose="020B0604020202020204" pitchFamily="34" charset="0"/>
              <a:buChar char="•"/>
            </a:pPr>
            <a:r>
              <a:rPr lang="en-US" sz="1400" dirty="0">
                <a:solidFill>
                  <a:srgbClr val="000099"/>
                </a:solidFill>
              </a:rPr>
              <a:t>Prediction serving</a:t>
            </a:r>
          </a:p>
          <a:p>
            <a:pPr marL="285750" indent="-285750">
              <a:buFont typeface="Arial" panose="020B0604020202020204" pitchFamily="34" charset="0"/>
              <a:buChar char="•"/>
            </a:pPr>
            <a:r>
              <a:rPr lang="en-US" sz="1400" dirty="0">
                <a:solidFill>
                  <a:srgbClr val="000099"/>
                </a:solidFill>
              </a:rPr>
              <a:t>Continuous monitoring</a:t>
            </a:r>
          </a:p>
          <a:p>
            <a:pPr marL="285750" indent="-285750">
              <a:buFont typeface="Arial" panose="020B0604020202020204" pitchFamily="34" charset="0"/>
              <a:buChar char="•"/>
            </a:pPr>
            <a:r>
              <a:rPr lang="en-US" sz="1400" dirty="0">
                <a:solidFill>
                  <a:srgbClr val="000099"/>
                </a:solidFill>
              </a:rPr>
              <a:t>Data and model management</a:t>
            </a:r>
          </a:p>
        </p:txBody>
      </p:sp>
      <p:sp>
        <p:nvSpPr>
          <p:cNvPr id="9" name="TextBox 8">
            <a:extLst>
              <a:ext uri="{FF2B5EF4-FFF2-40B4-BE49-F238E27FC236}">
                <a16:creationId xmlns:a16="http://schemas.microsoft.com/office/drawing/2014/main" id="{9597BCE9-F5C9-9733-9C6A-45976A9D7C66}"/>
              </a:ext>
            </a:extLst>
          </p:cNvPr>
          <p:cNvSpPr txBox="1"/>
          <p:nvPr/>
        </p:nvSpPr>
        <p:spPr>
          <a:xfrm>
            <a:off x="4765730" y="5569761"/>
            <a:ext cx="1661417" cy="338554"/>
          </a:xfrm>
          <a:prstGeom prst="rect">
            <a:avLst/>
          </a:prstGeom>
          <a:noFill/>
        </p:spPr>
        <p:txBody>
          <a:bodyPr wrap="none" rtlCol="0">
            <a:spAutoFit/>
          </a:bodyPr>
          <a:lstStyle/>
          <a:p>
            <a:r>
              <a:rPr lang="en-US" sz="1600" dirty="0"/>
              <a:t>DS – Data Science</a:t>
            </a:r>
          </a:p>
        </p:txBody>
      </p:sp>
      <p:sp>
        <p:nvSpPr>
          <p:cNvPr id="3" name="TextBox 2">
            <a:extLst>
              <a:ext uri="{FF2B5EF4-FFF2-40B4-BE49-F238E27FC236}">
                <a16:creationId xmlns:a16="http://schemas.microsoft.com/office/drawing/2014/main" id="{BDF0D1B5-F688-CBC4-E05F-5BE9A418AD7E}"/>
              </a:ext>
            </a:extLst>
          </p:cNvPr>
          <p:cNvSpPr txBox="1"/>
          <p:nvPr/>
        </p:nvSpPr>
        <p:spPr>
          <a:xfrm>
            <a:off x="5632690" y="4096125"/>
            <a:ext cx="2079747" cy="307777"/>
          </a:xfrm>
          <a:prstGeom prst="rect">
            <a:avLst/>
          </a:prstGeom>
          <a:noFill/>
        </p:spPr>
        <p:txBody>
          <a:bodyPr wrap="square" rtlCol="0">
            <a:spAutoFit/>
          </a:bodyPr>
          <a:lstStyle/>
          <a:p>
            <a:r>
              <a:rPr lang="en-US" sz="1400" dirty="0">
                <a:solidFill>
                  <a:srgbClr val="000099"/>
                </a:solidFill>
              </a:rPr>
              <a:t>CI also is relevant </a:t>
            </a:r>
            <a:r>
              <a:rPr lang="en-US" sz="1400" dirty="0" err="1">
                <a:solidFill>
                  <a:srgbClr val="000099"/>
                </a:solidFill>
              </a:rPr>
              <a:t>hee</a:t>
            </a:r>
            <a:endParaRPr lang="en-US" sz="1400" dirty="0">
              <a:solidFill>
                <a:srgbClr val="000099"/>
              </a:solidFill>
            </a:endParaRPr>
          </a:p>
        </p:txBody>
      </p:sp>
      <p:cxnSp>
        <p:nvCxnSpPr>
          <p:cNvPr id="7" name="Straight Arrow Connector 6">
            <a:extLst>
              <a:ext uri="{FF2B5EF4-FFF2-40B4-BE49-F238E27FC236}">
                <a16:creationId xmlns:a16="http://schemas.microsoft.com/office/drawing/2014/main" id="{F6E3F77B-C49A-C07B-AFEE-047DF2D71158}"/>
              </a:ext>
            </a:extLst>
          </p:cNvPr>
          <p:cNvCxnSpPr>
            <a:cxnSpLocks/>
          </p:cNvCxnSpPr>
          <p:nvPr/>
        </p:nvCxnSpPr>
        <p:spPr>
          <a:xfrm flipV="1">
            <a:off x="7437120" y="3973830"/>
            <a:ext cx="312420" cy="12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0DFDA38-9FC8-1CE1-B71F-6F6B400F72D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9083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5DFC3-3CC2-26DC-DB8D-3C6EECD0785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1D9E38-FD9E-EC0B-6996-62B4BF6D7C84}"/>
              </a:ext>
            </a:extLst>
          </p:cNvPr>
          <p:cNvSpPr>
            <a:spLocks noGrp="1"/>
          </p:cNvSpPr>
          <p:nvPr>
            <p:ph type="title"/>
          </p:nvPr>
        </p:nvSpPr>
        <p:spPr/>
        <p:txBody>
          <a:bodyPr/>
          <a:lstStyle/>
          <a:p>
            <a:endParaRPr lang="en-IT"/>
          </a:p>
        </p:txBody>
      </p:sp>
      <p:pic>
        <p:nvPicPr>
          <p:cNvPr id="10" name="Picture 2" descr="Automated ML Pipeline">
            <a:extLst>
              <a:ext uri="{FF2B5EF4-FFF2-40B4-BE49-F238E27FC236}">
                <a16:creationId xmlns:a16="http://schemas.microsoft.com/office/drawing/2014/main" id="{1A650E72-A490-F7F1-E7A0-3D2EA433E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 y="0"/>
            <a:ext cx="914823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208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DD36-7241-64DB-69CB-57C9407DBF39}"/>
              </a:ext>
            </a:extLst>
          </p:cNvPr>
          <p:cNvSpPr>
            <a:spLocks noGrp="1"/>
          </p:cNvSpPr>
          <p:nvPr>
            <p:ph type="title"/>
          </p:nvPr>
        </p:nvSpPr>
        <p:spPr>
          <a:xfrm>
            <a:off x="499829" y="333122"/>
            <a:ext cx="7848000" cy="351226"/>
          </a:xfrm>
        </p:spPr>
        <p:txBody>
          <a:bodyPr>
            <a:normAutofit fontScale="90000"/>
          </a:bodyPr>
          <a:lstStyle/>
          <a:p>
            <a:r>
              <a:rPr lang="en-US" dirty="0"/>
              <a:t>Model Development and Evolution</a:t>
            </a:r>
          </a:p>
        </p:txBody>
      </p:sp>
      <p:sp>
        <p:nvSpPr>
          <p:cNvPr id="3" name="Rectangle: Rounded Corners 2">
            <a:extLst>
              <a:ext uri="{FF2B5EF4-FFF2-40B4-BE49-F238E27FC236}">
                <a16:creationId xmlns:a16="http://schemas.microsoft.com/office/drawing/2014/main" id="{C4501351-D526-DE15-9BD5-79673A3E3C36}"/>
              </a:ext>
            </a:extLst>
          </p:cNvPr>
          <p:cNvSpPr/>
          <p:nvPr/>
        </p:nvSpPr>
        <p:spPr>
          <a:xfrm>
            <a:off x="3160364" y="175389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Problem Definition</a:t>
            </a:r>
          </a:p>
        </p:txBody>
      </p:sp>
      <p:sp>
        <p:nvSpPr>
          <p:cNvPr id="5" name="Rectangle: Rounded Corners 4">
            <a:extLst>
              <a:ext uri="{FF2B5EF4-FFF2-40B4-BE49-F238E27FC236}">
                <a16:creationId xmlns:a16="http://schemas.microsoft.com/office/drawing/2014/main" id="{85FCAB73-1BD8-6DB3-3C98-EB3B5A4BAC82}"/>
              </a:ext>
            </a:extLst>
          </p:cNvPr>
          <p:cNvSpPr/>
          <p:nvPr/>
        </p:nvSpPr>
        <p:spPr>
          <a:xfrm>
            <a:off x="4538421" y="251220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Selection</a:t>
            </a:r>
          </a:p>
        </p:txBody>
      </p:sp>
      <p:sp>
        <p:nvSpPr>
          <p:cNvPr id="6" name="Rectangle: Rounded Corners 5">
            <a:extLst>
              <a:ext uri="{FF2B5EF4-FFF2-40B4-BE49-F238E27FC236}">
                <a16:creationId xmlns:a16="http://schemas.microsoft.com/office/drawing/2014/main" id="{C4D7773B-8549-C3A0-4D36-9B192279C56F}"/>
              </a:ext>
            </a:extLst>
          </p:cNvPr>
          <p:cNvSpPr/>
          <p:nvPr/>
        </p:nvSpPr>
        <p:spPr>
          <a:xfrm>
            <a:off x="4538421" y="3235104"/>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Exploration</a:t>
            </a:r>
          </a:p>
        </p:txBody>
      </p:sp>
      <p:sp>
        <p:nvSpPr>
          <p:cNvPr id="7" name="Rectangle: Rounded Corners 6">
            <a:extLst>
              <a:ext uri="{FF2B5EF4-FFF2-40B4-BE49-F238E27FC236}">
                <a16:creationId xmlns:a16="http://schemas.microsoft.com/office/drawing/2014/main" id="{7A58F131-0A90-3F66-6641-B9E1EA9E6098}"/>
              </a:ext>
            </a:extLst>
          </p:cNvPr>
          <p:cNvSpPr/>
          <p:nvPr/>
        </p:nvSpPr>
        <p:spPr>
          <a:xfrm>
            <a:off x="3210734" y="3899355"/>
            <a:ext cx="1911458"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sp>
        <p:nvSpPr>
          <p:cNvPr id="8" name="Rectangle: Rounded Corners 7">
            <a:extLst>
              <a:ext uri="{FF2B5EF4-FFF2-40B4-BE49-F238E27FC236}">
                <a16:creationId xmlns:a16="http://schemas.microsoft.com/office/drawing/2014/main" id="{94D06A18-A415-5BFF-ABC3-7485A2F6F16E}"/>
              </a:ext>
            </a:extLst>
          </p:cNvPr>
          <p:cNvSpPr/>
          <p:nvPr/>
        </p:nvSpPr>
        <p:spPr>
          <a:xfrm>
            <a:off x="2172347" y="2512207"/>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Validation</a:t>
            </a:r>
          </a:p>
        </p:txBody>
      </p:sp>
      <p:sp>
        <p:nvSpPr>
          <p:cNvPr id="9" name="Rectangle: Rounded Corners 8">
            <a:extLst>
              <a:ext uri="{FF2B5EF4-FFF2-40B4-BE49-F238E27FC236}">
                <a16:creationId xmlns:a16="http://schemas.microsoft.com/office/drawing/2014/main" id="{F29FCA0C-97AA-D576-56D7-1ABCA2E49036}"/>
              </a:ext>
            </a:extLst>
          </p:cNvPr>
          <p:cNvSpPr/>
          <p:nvPr/>
        </p:nvSpPr>
        <p:spPr>
          <a:xfrm>
            <a:off x="2172347" y="3235104"/>
            <a:ext cx="1766807" cy="346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Prototyping</a:t>
            </a:r>
          </a:p>
        </p:txBody>
      </p:sp>
      <p:cxnSp>
        <p:nvCxnSpPr>
          <p:cNvPr id="11" name="Straight Arrow Connector 10">
            <a:extLst>
              <a:ext uri="{FF2B5EF4-FFF2-40B4-BE49-F238E27FC236}">
                <a16:creationId xmlns:a16="http://schemas.microsoft.com/office/drawing/2014/main" id="{DA237AE0-77C6-DDA2-E354-731024450209}"/>
              </a:ext>
            </a:extLst>
          </p:cNvPr>
          <p:cNvCxnSpPr>
            <a:stCxn id="3" idx="3"/>
          </p:cNvCxnSpPr>
          <p:nvPr/>
        </p:nvCxnSpPr>
        <p:spPr>
          <a:xfrm>
            <a:off x="4927171" y="1927336"/>
            <a:ext cx="534691" cy="584870"/>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AE71E01F-0C79-A5F6-0C49-D2BAC1243DE9}"/>
              </a:ext>
            </a:extLst>
          </p:cNvPr>
          <p:cNvCxnSpPr>
            <a:cxnSpLocks/>
          </p:cNvCxnSpPr>
          <p:nvPr/>
        </p:nvCxnSpPr>
        <p:spPr>
          <a:xfrm>
            <a:off x="5498024" y="2889279"/>
            <a:ext cx="1" cy="345825"/>
          </a:xfrm>
          <a:prstGeom prst="straightConnector1">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69CD6DFA-5631-C90C-67BD-ED4350B79149}"/>
              </a:ext>
            </a:extLst>
          </p:cNvPr>
          <p:cNvCxnSpPr>
            <a:cxnSpLocks/>
            <a:endCxn id="7" idx="3"/>
          </p:cNvCxnSpPr>
          <p:nvPr/>
        </p:nvCxnSpPr>
        <p:spPr>
          <a:xfrm rot="5400000">
            <a:off x="5079274" y="3654044"/>
            <a:ext cx="461671" cy="375831"/>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582E0979-7686-2436-9D81-31103D030096}"/>
              </a:ext>
            </a:extLst>
          </p:cNvPr>
          <p:cNvCxnSpPr>
            <a:cxnSpLocks/>
          </p:cNvCxnSpPr>
          <p:nvPr/>
        </p:nvCxnSpPr>
        <p:spPr>
          <a:xfrm rot="10800000">
            <a:off x="2766448" y="3608681"/>
            <a:ext cx="444286" cy="437419"/>
          </a:xfrm>
          <a:prstGeom prst="curvedConnector3">
            <a:avLst>
              <a:gd name="adj1" fmla="val 97093"/>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504624AF-26F5-F6C1-BF26-79C9D5CB2A08}"/>
              </a:ext>
            </a:extLst>
          </p:cNvPr>
          <p:cNvCxnSpPr>
            <a:cxnSpLocks/>
          </p:cNvCxnSpPr>
          <p:nvPr/>
        </p:nvCxnSpPr>
        <p:spPr>
          <a:xfrm flipV="1">
            <a:off x="2766447" y="2859085"/>
            <a:ext cx="1" cy="349323"/>
          </a:xfrm>
          <a:prstGeom prst="straightConnector1">
            <a:avLst/>
          </a:prstGeom>
          <a:ln>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4922C411-9115-698B-1812-35B67E60057A}"/>
              </a:ext>
            </a:extLst>
          </p:cNvPr>
          <p:cNvCxnSpPr>
            <a:cxnSpLocks/>
            <a:endCxn id="3" idx="1"/>
          </p:cNvCxnSpPr>
          <p:nvPr/>
        </p:nvCxnSpPr>
        <p:spPr>
          <a:xfrm rot="5400000" flipH="1" flipV="1">
            <a:off x="2686569" y="2007214"/>
            <a:ext cx="553672" cy="393916"/>
          </a:xfrm>
          <a:prstGeom prst="curvedConnector2">
            <a:avLst/>
          </a:prstGeom>
          <a:ln>
            <a:prstDash val="sysDash"/>
            <a:tailEnd type="triangle"/>
          </a:ln>
        </p:spPr>
        <p:style>
          <a:lnRef idx="3">
            <a:schemeClr val="accent5"/>
          </a:lnRef>
          <a:fillRef idx="0">
            <a:schemeClr val="accent5"/>
          </a:fillRef>
          <a:effectRef idx="2">
            <a:schemeClr val="accent5"/>
          </a:effectRef>
          <a:fontRef idx="minor">
            <a:schemeClr val="tx1"/>
          </a:fontRef>
        </p:style>
      </p:cxnSp>
      <p:sp>
        <p:nvSpPr>
          <p:cNvPr id="34" name="Cylinder 33">
            <a:extLst>
              <a:ext uri="{FF2B5EF4-FFF2-40B4-BE49-F238E27FC236}">
                <a16:creationId xmlns:a16="http://schemas.microsoft.com/office/drawing/2014/main" id="{B25DBCE0-A070-824A-524B-7BAD10BA6D5D}"/>
              </a:ext>
            </a:extLst>
          </p:cNvPr>
          <p:cNvSpPr/>
          <p:nvPr/>
        </p:nvSpPr>
        <p:spPr>
          <a:xfrm>
            <a:off x="416072" y="2100775"/>
            <a:ext cx="393916" cy="58487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Cylinder 34">
            <a:extLst>
              <a:ext uri="{FF2B5EF4-FFF2-40B4-BE49-F238E27FC236}">
                <a16:creationId xmlns:a16="http://schemas.microsoft.com/office/drawing/2014/main" id="{D424D729-D57C-BB43-BD4D-20CFAD8A91E8}"/>
              </a:ext>
            </a:extLst>
          </p:cNvPr>
          <p:cNvSpPr/>
          <p:nvPr/>
        </p:nvSpPr>
        <p:spPr>
          <a:xfrm>
            <a:off x="416072" y="3284853"/>
            <a:ext cx="393916" cy="58487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E4BC6FA-4E97-7337-E08E-4E836DF4DCB1}"/>
              </a:ext>
            </a:extLst>
          </p:cNvPr>
          <p:cNvSpPr txBox="1"/>
          <p:nvPr/>
        </p:nvSpPr>
        <p:spPr>
          <a:xfrm>
            <a:off x="104338" y="2768127"/>
            <a:ext cx="1139030" cy="276999"/>
          </a:xfrm>
          <a:prstGeom prst="rect">
            <a:avLst/>
          </a:prstGeom>
          <a:noFill/>
        </p:spPr>
        <p:txBody>
          <a:bodyPr wrap="none" rtlCol="0">
            <a:spAutoFit/>
          </a:bodyPr>
          <a:lstStyle/>
          <a:p>
            <a:r>
              <a:rPr lang="en-US" sz="1200" b="1" dirty="0"/>
              <a:t>Raw data store</a:t>
            </a:r>
          </a:p>
        </p:txBody>
      </p:sp>
      <p:sp>
        <p:nvSpPr>
          <p:cNvPr id="37" name="TextBox 36">
            <a:extLst>
              <a:ext uri="{FF2B5EF4-FFF2-40B4-BE49-F238E27FC236}">
                <a16:creationId xmlns:a16="http://schemas.microsoft.com/office/drawing/2014/main" id="{44355110-3DB6-13AE-1326-38C4C9107E50}"/>
              </a:ext>
            </a:extLst>
          </p:cNvPr>
          <p:cNvSpPr txBox="1"/>
          <p:nvPr/>
        </p:nvSpPr>
        <p:spPr>
          <a:xfrm>
            <a:off x="131936" y="3933169"/>
            <a:ext cx="1028743" cy="276999"/>
          </a:xfrm>
          <a:prstGeom prst="rect">
            <a:avLst/>
          </a:prstGeom>
          <a:noFill/>
        </p:spPr>
        <p:txBody>
          <a:bodyPr wrap="none" rtlCol="0">
            <a:spAutoFit/>
          </a:bodyPr>
          <a:lstStyle/>
          <a:p>
            <a:r>
              <a:rPr lang="en-US" sz="1200" b="1" dirty="0"/>
              <a:t>Feature store</a:t>
            </a:r>
          </a:p>
        </p:txBody>
      </p:sp>
      <p:sp>
        <p:nvSpPr>
          <p:cNvPr id="38" name="Cylinder 37">
            <a:extLst>
              <a:ext uri="{FF2B5EF4-FFF2-40B4-BE49-F238E27FC236}">
                <a16:creationId xmlns:a16="http://schemas.microsoft.com/office/drawing/2014/main" id="{ED4442A5-6BEF-E8C6-3DC0-17997AC0405B}"/>
              </a:ext>
            </a:extLst>
          </p:cNvPr>
          <p:cNvSpPr/>
          <p:nvPr/>
        </p:nvSpPr>
        <p:spPr>
          <a:xfrm>
            <a:off x="2842477" y="4792427"/>
            <a:ext cx="393916" cy="584870"/>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26A2DAE-841E-0E86-91F7-F1F5996C6A71}"/>
              </a:ext>
            </a:extLst>
          </p:cNvPr>
          <p:cNvSpPr txBox="1"/>
          <p:nvPr/>
        </p:nvSpPr>
        <p:spPr>
          <a:xfrm>
            <a:off x="2505023" y="5377298"/>
            <a:ext cx="1149610" cy="276999"/>
          </a:xfrm>
          <a:prstGeom prst="rect">
            <a:avLst/>
          </a:prstGeom>
          <a:noFill/>
        </p:spPr>
        <p:txBody>
          <a:bodyPr wrap="none" rtlCol="0">
            <a:spAutoFit/>
          </a:bodyPr>
          <a:lstStyle/>
          <a:p>
            <a:r>
              <a:rPr lang="en-US" sz="1200" b="1" dirty="0"/>
              <a:t>Model Registry</a:t>
            </a:r>
          </a:p>
        </p:txBody>
      </p:sp>
      <p:sp>
        <p:nvSpPr>
          <p:cNvPr id="40" name="Cylinder 39">
            <a:extLst>
              <a:ext uri="{FF2B5EF4-FFF2-40B4-BE49-F238E27FC236}">
                <a16:creationId xmlns:a16="http://schemas.microsoft.com/office/drawing/2014/main" id="{18FE1A29-B9DA-F852-3963-2027553CA152}"/>
              </a:ext>
            </a:extLst>
          </p:cNvPr>
          <p:cNvSpPr/>
          <p:nvPr/>
        </p:nvSpPr>
        <p:spPr>
          <a:xfrm>
            <a:off x="4925234" y="4774630"/>
            <a:ext cx="393916" cy="58487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6DF1E54-7EA5-6421-E45A-96F9A468FA0F}"/>
              </a:ext>
            </a:extLst>
          </p:cNvPr>
          <p:cNvSpPr txBox="1"/>
          <p:nvPr/>
        </p:nvSpPr>
        <p:spPr>
          <a:xfrm>
            <a:off x="4188417" y="5377298"/>
            <a:ext cx="2619212" cy="276999"/>
          </a:xfrm>
          <a:prstGeom prst="rect">
            <a:avLst/>
          </a:prstGeom>
          <a:noFill/>
        </p:spPr>
        <p:txBody>
          <a:bodyPr wrap="square">
            <a:spAutoFit/>
          </a:bodyPr>
          <a:lstStyle/>
          <a:p>
            <a:r>
              <a:rPr lang="en-US" sz="1200" b="1" dirty="0"/>
              <a:t>ML Metadata and Artifact Store</a:t>
            </a:r>
          </a:p>
        </p:txBody>
      </p:sp>
      <p:sp>
        <p:nvSpPr>
          <p:cNvPr id="43" name="Cylinder 42">
            <a:extLst>
              <a:ext uri="{FF2B5EF4-FFF2-40B4-BE49-F238E27FC236}">
                <a16:creationId xmlns:a16="http://schemas.microsoft.com/office/drawing/2014/main" id="{C481FC6D-6D45-FFE4-2B59-E997C5ED369B}"/>
              </a:ext>
            </a:extLst>
          </p:cNvPr>
          <p:cNvSpPr/>
          <p:nvPr/>
        </p:nvSpPr>
        <p:spPr>
          <a:xfrm>
            <a:off x="8150871" y="2455787"/>
            <a:ext cx="393916" cy="58487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4" name="TextBox 43">
            <a:extLst>
              <a:ext uri="{FF2B5EF4-FFF2-40B4-BE49-F238E27FC236}">
                <a16:creationId xmlns:a16="http://schemas.microsoft.com/office/drawing/2014/main" id="{F7AEBDCB-7E54-88AE-9CB6-4946DFCCF578}"/>
              </a:ext>
            </a:extLst>
          </p:cNvPr>
          <p:cNvSpPr txBox="1"/>
          <p:nvPr/>
        </p:nvSpPr>
        <p:spPr>
          <a:xfrm>
            <a:off x="7160678" y="3121411"/>
            <a:ext cx="1662122" cy="276999"/>
          </a:xfrm>
          <a:prstGeom prst="rect">
            <a:avLst/>
          </a:prstGeom>
          <a:noFill/>
        </p:spPr>
        <p:txBody>
          <a:bodyPr wrap="none" rtlCol="0">
            <a:spAutoFit/>
          </a:bodyPr>
          <a:lstStyle/>
          <a:p>
            <a:r>
              <a:rPr lang="en-US" sz="1200" b="1" dirty="0"/>
              <a:t>Version Control System</a:t>
            </a:r>
          </a:p>
        </p:txBody>
      </p:sp>
      <p:sp>
        <p:nvSpPr>
          <p:cNvPr id="45" name="Rectangle 44">
            <a:extLst>
              <a:ext uri="{FF2B5EF4-FFF2-40B4-BE49-F238E27FC236}">
                <a16:creationId xmlns:a16="http://schemas.microsoft.com/office/drawing/2014/main" id="{69236DCB-5774-A826-7EB5-F2A291B609BF}"/>
              </a:ext>
            </a:extLst>
          </p:cNvPr>
          <p:cNvSpPr/>
          <p:nvPr/>
        </p:nvSpPr>
        <p:spPr>
          <a:xfrm>
            <a:off x="2056307" y="1623240"/>
            <a:ext cx="4514974" cy="277537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75F5E34-B4F5-7BD2-47E4-1920251CCFE1}"/>
              </a:ext>
            </a:extLst>
          </p:cNvPr>
          <p:cNvCxnSpPr>
            <a:cxnSpLocks/>
          </p:cNvCxnSpPr>
          <p:nvPr/>
        </p:nvCxnSpPr>
        <p:spPr>
          <a:xfrm>
            <a:off x="1062927" y="2307839"/>
            <a:ext cx="896317" cy="5987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935158B8-9440-97BE-FE4A-EC022341BED1}"/>
              </a:ext>
            </a:extLst>
          </p:cNvPr>
          <p:cNvCxnSpPr>
            <a:cxnSpLocks/>
          </p:cNvCxnSpPr>
          <p:nvPr/>
        </p:nvCxnSpPr>
        <p:spPr>
          <a:xfrm flipV="1">
            <a:off x="1025499" y="3108570"/>
            <a:ext cx="933745" cy="468718"/>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6F314C0B-DFD4-1992-94A4-5974A17B7E5F}"/>
              </a:ext>
            </a:extLst>
          </p:cNvPr>
          <p:cNvCxnSpPr>
            <a:cxnSpLocks/>
            <a:endCxn id="38" idx="1"/>
          </p:cNvCxnSpPr>
          <p:nvPr/>
        </p:nvCxnSpPr>
        <p:spPr>
          <a:xfrm>
            <a:off x="3039435" y="4398613"/>
            <a:ext cx="0" cy="393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362BB0FF-41EC-68C9-8716-9895A55790E3}"/>
              </a:ext>
            </a:extLst>
          </p:cNvPr>
          <p:cNvCxnSpPr>
            <a:cxnSpLocks/>
          </p:cNvCxnSpPr>
          <p:nvPr/>
        </p:nvCxnSpPr>
        <p:spPr>
          <a:xfrm>
            <a:off x="5122192" y="4398613"/>
            <a:ext cx="0" cy="393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DE1CEB18-3B11-508D-6120-D4D90C588CA3}"/>
              </a:ext>
            </a:extLst>
          </p:cNvPr>
          <p:cNvSpPr txBox="1"/>
          <p:nvPr/>
        </p:nvSpPr>
        <p:spPr>
          <a:xfrm>
            <a:off x="3961193" y="4426289"/>
            <a:ext cx="984410" cy="553998"/>
          </a:xfrm>
          <a:prstGeom prst="rect">
            <a:avLst/>
          </a:prstGeom>
          <a:noFill/>
        </p:spPr>
        <p:txBody>
          <a:bodyPr wrap="square">
            <a:spAutoFit/>
          </a:bodyPr>
          <a:lstStyle/>
          <a:p>
            <a:r>
              <a:rPr lang="en-US" sz="1000" dirty="0">
                <a:solidFill>
                  <a:srgbClr val="000099"/>
                </a:solidFill>
              </a:rPr>
              <a:t>Metadata and artifacts of the</a:t>
            </a:r>
          </a:p>
          <a:p>
            <a:r>
              <a:rPr lang="en-US" sz="1000" dirty="0">
                <a:solidFill>
                  <a:srgbClr val="000099"/>
                </a:solidFill>
              </a:rPr>
              <a:t>experiments</a:t>
            </a:r>
          </a:p>
        </p:txBody>
      </p:sp>
      <p:cxnSp>
        <p:nvCxnSpPr>
          <p:cNvPr id="59" name="Straight Arrow Connector 58">
            <a:extLst>
              <a:ext uri="{FF2B5EF4-FFF2-40B4-BE49-F238E27FC236}">
                <a16:creationId xmlns:a16="http://schemas.microsoft.com/office/drawing/2014/main" id="{D0A67EAA-E976-40D9-226B-D6AC6C68E58A}"/>
              </a:ext>
            </a:extLst>
          </p:cNvPr>
          <p:cNvCxnSpPr>
            <a:cxnSpLocks/>
            <a:endCxn id="43" idx="2"/>
          </p:cNvCxnSpPr>
          <p:nvPr/>
        </p:nvCxnSpPr>
        <p:spPr>
          <a:xfrm flipV="1">
            <a:off x="6571281" y="2748222"/>
            <a:ext cx="1579590" cy="19904"/>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A281F51D-0D4A-B647-9724-BC947BF5691C}"/>
              </a:ext>
            </a:extLst>
          </p:cNvPr>
          <p:cNvSpPr txBox="1"/>
          <p:nvPr/>
        </p:nvSpPr>
        <p:spPr>
          <a:xfrm>
            <a:off x="6664889" y="2068983"/>
            <a:ext cx="1831112" cy="415498"/>
          </a:xfrm>
          <a:prstGeom prst="rect">
            <a:avLst/>
          </a:prstGeom>
          <a:noFill/>
        </p:spPr>
        <p:txBody>
          <a:bodyPr wrap="square" rtlCol="0">
            <a:spAutoFit/>
          </a:bodyPr>
          <a:lstStyle/>
          <a:p>
            <a:r>
              <a:rPr lang="en-US" sz="1050" dirty="0">
                <a:solidFill>
                  <a:srgbClr val="000099"/>
                </a:solidFill>
              </a:rPr>
              <a:t>Experiment Notebooks and </a:t>
            </a:r>
          </a:p>
          <a:p>
            <a:r>
              <a:rPr lang="en-US" sz="1050" dirty="0">
                <a:solidFill>
                  <a:srgbClr val="000099"/>
                </a:solidFill>
              </a:rPr>
              <a:t>Executable Training Pipelines</a:t>
            </a:r>
          </a:p>
        </p:txBody>
      </p:sp>
      <p:sp>
        <p:nvSpPr>
          <p:cNvPr id="64" name="TextBox 63">
            <a:extLst>
              <a:ext uri="{FF2B5EF4-FFF2-40B4-BE49-F238E27FC236}">
                <a16:creationId xmlns:a16="http://schemas.microsoft.com/office/drawing/2014/main" id="{CB880C85-3D72-A8D6-BE00-F6BAA38C7E23}"/>
              </a:ext>
            </a:extLst>
          </p:cNvPr>
          <p:cNvSpPr txBox="1"/>
          <p:nvPr/>
        </p:nvSpPr>
        <p:spPr>
          <a:xfrm>
            <a:off x="6771100" y="3521341"/>
            <a:ext cx="2079747" cy="1600438"/>
          </a:xfrm>
          <a:prstGeom prst="rect">
            <a:avLst/>
          </a:prstGeom>
          <a:noFill/>
        </p:spPr>
        <p:txBody>
          <a:bodyPr wrap="square" rtlCol="0">
            <a:spAutoFit/>
          </a:bodyPr>
          <a:lstStyle/>
          <a:p>
            <a:r>
              <a:rPr lang="en-US" sz="1400" b="1" dirty="0">
                <a:solidFill>
                  <a:srgbClr val="000099"/>
                </a:solidFill>
              </a:rPr>
              <a:t>What metadata should be recoded? </a:t>
            </a:r>
          </a:p>
          <a:p>
            <a:endParaRPr lang="en-US" sz="1400" b="1" dirty="0">
              <a:solidFill>
                <a:srgbClr val="000099"/>
              </a:solidFill>
            </a:endParaRPr>
          </a:p>
          <a:p>
            <a:r>
              <a:rPr lang="en-US" sz="1400" b="1" dirty="0">
                <a:solidFill>
                  <a:srgbClr val="000099"/>
                </a:solidFill>
              </a:rPr>
              <a:t>Why do we need to record experiment metadata (experiment tracking)?</a:t>
            </a:r>
          </a:p>
        </p:txBody>
      </p:sp>
      <p:sp>
        <p:nvSpPr>
          <p:cNvPr id="68" name="TextBox 67">
            <a:extLst>
              <a:ext uri="{FF2B5EF4-FFF2-40B4-BE49-F238E27FC236}">
                <a16:creationId xmlns:a16="http://schemas.microsoft.com/office/drawing/2014/main" id="{D887F6AC-1B2A-9FA4-EBCD-53EB587C98B2}"/>
              </a:ext>
            </a:extLst>
          </p:cNvPr>
          <p:cNvSpPr txBox="1"/>
          <p:nvPr/>
        </p:nvSpPr>
        <p:spPr>
          <a:xfrm>
            <a:off x="2284305" y="4456489"/>
            <a:ext cx="636522" cy="246221"/>
          </a:xfrm>
          <a:prstGeom prst="rect">
            <a:avLst/>
          </a:prstGeom>
          <a:noFill/>
        </p:spPr>
        <p:txBody>
          <a:bodyPr wrap="square">
            <a:spAutoFit/>
          </a:bodyPr>
          <a:lstStyle/>
          <a:p>
            <a:r>
              <a:rPr lang="en-US" sz="1000" dirty="0">
                <a:solidFill>
                  <a:srgbClr val="000099"/>
                </a:solidFill>
              </a:rPr>
              <a:t>Models</a:t>
            </a:r>
          </a:p>
        </p:txBody>
      </p:sp>
      <p:sp>
        <p:nvSpPr>
          <p:cNvPr id="70" name="TextBox 69">
            <a:extLst>
              <a:ext uri="{FF2B5EF4-FFF2-40B4-BE49-F238E27FC236}">
                <a16:creationId xmlns:a16="http://schemas.microsoft.com/office/drawing/2014/main" id="{F8C70C01-B7DC-F4ED-F97E-A4B5558AF5A8}"/>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cxnSp>
        <p:nvCxnSpPr>
          <p:cNvPr id="74" name="Straight Arrow Connector 73">
            <a:extLst>
              <a:ext uri="{FF2B5EF4-FFF2-40B4-BE49-F238E27FC236}">
                <a16:creationId xmlns:a16="http://schemas.microsoft.com/office/drawing/2014/main" id="{1774122D-F71A-5DDE-DFCD-F0D370A512C2}"/>
              </a:ext>
            </a:extLst>
          </p:cNvPr>
          <p:cNvCxnSpPr>
            <a:cxnSpLocks/>
          </p:cNvCxnSpPr>
          <p:nvPr/>
        </p:nvCxnSpPr>
        <p:spPr>
          <a:xfrm flipH="1">
            <a:off x="5293491" y="4539565"/>
            <a:ext cx="1477609" cy="10246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6" name="TextBox 75">
            <a:extLst>
              <a:ext uri="{FF2B5EF4-FFF2-40B4-BE49-F238E27FC236}">
                <a16:creationId xmlns:a16="http://schemas.microsoft.com/office/drawing/2014/main" id="{023A8514-8205-1B19-AD6F-F04C96C11A87}"/>
              </a:ext>
            </a:extLst>
          </p:cNvPr>
          <p:cNvSpPr txBox="1"/>
          <p:nvPr/>
        </p:nvSpPr>
        <p:spPr>
          <a:xfrm>
            <a:off x="6664889" y="1270894"/>
            <a:ext cx="1867246" cy="738664"/>
          </a:xfrm>
          <a:prstGeom prst="rect">
            <a:avLst/>
          </a:prstGeom>
          <a:noFill/>
        </p:spPr>
        <p:txBody>
          <a:bodyPr wrap="square" rtlCol="0">
            <a:spAutoFit/>
          </a:bodyPr>
          <a:lstStyle/>
          <a:p>
            <a:r>
              <a:rPr lang="en-US" sz="1400" b="1" dirty="0">
                <a:solidFill>
                  <a:srgbClr val="000099"/>
                </a:solidFill>
              </a:rPr>
              <a:t>Why do we need to store executable ML pipelines?</a:t>
            </a:r>
          </a:p>
        </p:txBody>
      </p:sp>
      <p:cxnSp>
        <p:nvCxnSpPr>
          <p:cNvPr id="78" name="Straight Arrow Connector 77">
            <a:extLst>
              <a:ext uri="{FF2B5EF4-FFF2-40B4-BE49-F238E27FC236}">
                <a16:creationId xmlns:a16="http://schemas.microsoft.com/office/drawing/2014/main" id="{1E9B0FFF-8BA9-5AE2-3234-9FE95AB1320D}"/>
              </a:ext>
            </a:extLst>
          </p:cNvPr>
          <p:cNvCxnSpPr>
            <a:cxnSpLocks/>
          </p:cNvCxnSpPr>
          <p:nvPr/>
        </p:nvCxnSpPr>
        <p:spPr>
          <a:xfrm flipH="1">
            <a:off x="7438700" y="1945761"/>
            <a:ext cx="159812" cy="17369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Footer Placeholder 9">
            <a:extLst>
              <a:ext uri="{FF2B5EF4-FFF2-40B4-BE49-F238E27FC236}">
                <a16:creationId xmlns:a16="http://schemas.microsoft.com/office/drawing/2014/main" id="{B8F57B55-73D0-4F4B-4185-605C85BFC54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05218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8EF9-0CA3-360D-AD2F-CE725CA51986}"/>
              </a:ext>
            </a:extLst>
          </p:cNvPr>
          <p:cNvSpPr>
            <a:spLocks noGrp="1"/>
          </p:cNvSpPr>
          <p:nvPr>
            <p:ph type="title"/>
          </p:nvPr>
        </p:nvSpPr>
        <p:spPr>
          <a:xfrm>
            <a:off x="496118" y="601677"/>
            <a:ext cx="7848000" cy="351226"/>
          </a:xfrm>
        </p:spPr>
        <p:txBody>
          <a:bodyPr>
            <a:normAutofit fontScale="90000"/>
          </a:bodyPr>
          <a:lstStyle/>
          <a:p>
            <a:r>
              <a:rPr lang="en-US" dirty="0"/>
              <a:t>Model Development and Evolution (Cont’d)</a:t>
            </a:r>
          </a:p>
        </p:txBody>
      </p:sp>
      <p:sp>
        <p:nvSpPr>
          <p:cNvPr id="3" name="Content Placeholder 2">
            <a:extLst>
              <a:ext uri="{FF2B5EF4-FFF2-40B4-BE49-F238E27FC236}">
                <a16:creationId xmlns:a16="http://schemas.microsoft.com/office/drawing/2014/main" id="{B1DAD31A-FF69-C87A-87EB-C76512D60701}"/>
              </a:ext>
            </a:extLst>
          </p:cNvPr>
          <p:cNvSpPr>
            <a:spLocks noGrp="1"/>
          </p:cNvSpPr>
          <p:nvPr>
            <p:ph idx="1"/>
          </p:nvPr>
        </p:nvSpPr>
        <p:spPr>
          <a:xfrm>
            <a:off x="401445" y="1641022"/>
            <a:ext cx="8197705" cy="3510366"/>
          </a:xfrm>
        </p:spPr>
        <p:txBody>
          <a:bodyPr>
            <a:noAutofit/>
          </a:bodyPr>
          <a:lstStyle/>
          <a:p>
            <a:r>
              <a:rPr lang="en-US" sz="1500" dirty="0"/>
              <a:t>Experiment tracking saves all experiment-related information in a database and allows query and interactive exploration of the information.</a:t>
            </a:r>
          </a:p>
          <a:p>
            <a:r>
              <a:rPr lang="en-US" sz="1500" dirty="0"/>
              <a:t>Why do we need experiment tracking?</a:t>
            </a:r>
          </a:p>
          <a:p>
            <a:pPr lvl="1"/>
            <a:r>
              <a:rPr lang="en-US" sz="1500" dirty="0"/>
              <a:t>Reproduce, re-run, share, reuse, and compare experiments</a:t>
            </a:r>
          </a:p>
          <a:p>
            <a:pPr lvl="1"/>
            <a:r>
              <a:rPr lang="en-US" sz="1500" dirty="0"/>
              <a:t>Debug model training and auditing models</a:t>
            </a:r>
          </a:p>
          <a:p>
            <a:r>
              <a:rPr lang="en-US" sz="1500" dirty="0"/>
              <a:t>What should we record? </a:t>
            </a:r>
          </a:p>
          <a:p>
            <a:pPr lvl="1"/>
            <a:r>
              <a:rPr lang="en-US" sz="1500" dirty="0"/>
              <a:t>Training Parameters</a:t>
            </a:r>
          </a:p>
          <a:p>
            <a:pPr lvl="2"/>
            <a:r>
              <a:rPr lang="en-US" sz="1500" dirty="0"/>
              <a:t>Hyperparameters, model architectures, training algorithms, train-validation-test splits</a:t>
            </a:r>
          </a:p>
          <a:p>
            <a:pPr lvl="1"/>
            <a:r>
              <a:rPr lang="en-US" sz="1500" dirty="0"/>
              <a:t>Model Metrics</a:t>
            </a:r>
          </a:p>
          <a:p>
            <a:pPr lvl="2"/>
            <a:r>
              <a:rPr lang="en-US" sz="1500" dirty="0"/>
              <a:t>Training and evaluation accuracy, loss</a:t>
            </a:r>
          </a:p>
          <a:p>
            <a:pPr lvl="1"/>
            <a:r>
              <a:rPr lang="en-US" sz="1500" dirty="0"/>
              <a:t>Other Metadata</a:t>
            </a:r>
          </a:p>
          <a:p>
            <a:pPr lvl="2"/>
            <a:r>
              <a:rPr lang="en-US" sz="1500" dirty="0"/>
              <a:t>Training source code location (e.g., the revision number and the GitHub URL), data versions, experiment names, training Job parameters (CPU, GPU and instance type), artifact locations (e.g., Google bucket name), etc.</a:t>
            </a:r>
          </a:p>
        </p:txBody>
      </p:sp>
      <p:sp>
        <p:nvSpPr>
          <p:cNvPr id="5" name="TextBox 4">
            <a:extLst>
              <a:ext uri="{FF2B5EF4-FFF2-40B4-BE49-F238E27FC236}">
                <a16:creationId xmlns:a16="http://schemas.microsoft.com/office/drawing/2014/main" id="{4D65C64A-306E-0196-314B-57037AADA14B}"/>
              </a:ext>
            </a:extLst>
          </p:cNvPr>
          <p:cNvSpPr txBox="1"/>
          <p:nvPr/>
        </p:nvSpPr>
        <p:spPr>
          <a:xfrm>
            <a:off x="1623601" y="5468177"/>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6" name="Footer Placeholder 5">
            <a:extLst>
              <a:ext uri="{FF2B5EF4-FFF2-40B4-BE49-F238E27FC236}">
                <a16:creationId xmlns:a16="http://schemas.microsoft.com/office/drawing/2014/main" id="{6067BE1C-FBB6-4F3B-3395-6679909EC8B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8100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6B35-FAC9-DA87-98D8-4ADEEA2201B5}"/>
              </a:ext>
            </a:extLst>
          </p:cNvPr>
          <p:cNvSpPr>
            <a:spLocks noGrp="1"/>
          </p:cNvSpPr>
          <p:nvPr>
            <p:ph type="title"/>
          </p:nvPr>
        </p:nvSpPr>
        <p:spPr/>
        <p:txBody>
          <a:bodyPr/>
          <a:lstStyle/>
          <a:p>
            <a:r>
              <a:rPr lang="en-US" dirty="0"/>
              <a:t>Model Development and Evolution (Cont’d)</a:t>
            </a:r>
          </a:p>
        </p:txBody>
      </p:sp>
      <p:sp>
        <p:nvSpPr>
          <p:cNvPr id="3" name="Content Placeholder 2">
            <a:extLst>
              <a:ext uri="{FF2B5EF4-FFF2-40B4-BE49-F238E27FC236}">
                <a16:creationId xmlns:a16="http://schemas.microsoft.com/office/drawing/2014/main" id="{86E21966-5DE2-E449-CC49-9A8114869F80}"/>
              </a:ext>
            </a:extLst>
          </p:cNvPr>
          <p:cNvSpPr>
            <a:spLocks noGrp="1"/>
          </p:cNvSpPr>
          <p:nvPr>
            <p:ph idx="1"/>
          </p:nvPr>
        </p:nvSpPr>
        <p:spPr>
          <a:xfrm>
            <a:off x="648000" y="1849099"/>
            <a:ext cx="7848000" cy="3305247"/>
          </a:xfrm>
        </p:spPr>
        <p:txBody>
          <a:bodyPr>
            <a:normAutofit fontScale="70000" lnSpcReduction="20000"/>
          </a:bodyPr>
          <a:lstStyle/>
          <a:p>
            <a:r>
              <a:rPr lang="en-US" b="1" dirty="0"/>
              <a:t>Feature Store</a:t>
            </a:r>
          </a:p>
          <a:p>
            <a:pPr lvl="1"/>
            <a:r>
              <a:rPr lang="en-US" dirty="0"/>
              <a:t>Store and manage features (produced by feature engineering pipelines).</a:t>
            </a:r>
          </a:p>
          <a:p>
            <a:pPr lvl="2"/>
            <a:r>
              <a:rPr lang="en-US" dirty="0"/>
              <a:t>It enables the reuse of features. </a:t>
            </a:r>
          </a:p>
          <a:p>
            <a:pPr lvl="1"/>
            <a:r>
              <a:rPr lang="en-US" dirty="0"/>
              <a:t>Various model training pipelines and prediction applications use the features from the feature store.</a:t>
            </a:r>
          </a:p>
          <a:p>
            <a:r>
              <a:rPr lang="en-US" b="1" dirty="0"/>
              <a:t>Model Store</a:t>
            </a:r>
          </a:p>
          <a:p>
            <a:pPr lvl="1"/>
            <a:r>
              <a:rPr lang="en-US" dirty="0"/>
              <a:t>Stores ML models, including their versions and metadata.</a:t>
            </a:r>
          </a:p>
          <a:p>
            <a:pPr lvl="1"/>
            <a:r>
              <a:rPr lang="en-US" dirty="0"/>
              <a:t>Enable easy discovery, sharing, and governance of models. </a:t>
            </a:r>
          </a:p>
          <a:p>
            <a:r>
              <a:rPr lang="en-US" b="1" dirty="0"/>
              <a:t>Metadata Store</a:t>
            </a:r>
          </a:p>
          <a:p>
            <a:pPr lvl="1"/>
            <a:r>
              <a:rPr lang="en-US" dirty="0"/>
              <a:t>Store various types of metadata (e.g., database schemas, ML pipeline parameters, data source information, evaluation metrics, etc.).</a:t>
            </a:r>
          </a:p>
          <a:p>
            <a:pPr lvl="1"/>
            <a:r>
              <a:rPr lang="en-US" dirty="0"/>
              <a:t>Enable easy discovery of data, reconfigurability of pipelines, governance of data/models/pipelines/etc.</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F9334F79-DBBF-082F-FE85-8B9E845672C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863304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26DC-C338-8A7B-A867-AD027818F087}"/>
              </a:ext>
            </a:extLst>
          </p:cNvPr>
          <p:cNvSpPr>
            <a:spLocks noGrp="1"/>
          </p:cNvSpPr>
          <p:nvPr>
            <p:ph type="title"/>
          </p:nvPr>
        </p:nvSpPr>
        <p:spPr/>
        <p:txBody>
          <a:bodyPr/>
          <a:lstStyle/>
          <a:p>
            <a:r>
              <a:rPr lang="en-US" dirty="0"/>
              <a:t>Model Development and Evolution (Cont’d)</a:t>
            </a:r>
          </a:p>
        </p:txBody>
      </p:sp>
      <p:sp>
        <p:nvSpPr>
          <p:cNvPr id="3" name="Content Placeholder 2">
            <a:extLst>
              <a:ext uri="{FF2B5EF4-FFF2-40B4-BE49-F238E27FC236}">
                <a16:creationId xmlns:a16="http://schemas.microsoft.com/office/drawing/2014/main" id="{7CE4EED3-1D64-4A27-00B1-DB7822612874}"/>
              </a:ext>
            </a:extLst>
          </p:cNvPr>
          <p:cNvSpPr>
            <a:spLocks noGrp="1"/>
          </p:cNvSpPr>
          <p:nvPr>
            <p:ph idx="1"/>
          </p:nvPr>
        </p:nvSpPr>
        <p:spPr/>
        <p:txBody>
          <a:bodyPr/>
          <a:lstStyle/>
          <a:p>
            <a:r>
              <a:rPr lang="en-US" dirty="0"/>
              <a:t>Outputs form the experimentation stage can include:</a:t>
            </a:r>
          </a:p>
          <a:p>
            <a:pPr lvl="1"/>
            <a:r>
              <a:rPr lang="en-US" b="1" i="1" dirty="0"/>
              <a:t>Candidate models </a:t>
            </a:r>
            <a:r>
              <a:rPr lang="en-US" dirty="0"/>
              <a:t>(stored in the model registry)</a:t>
            </a:r>
          </a:p>
          <a:p>
            <a:pPr lvl="1"/>
            <a:r>
              <a:rPr lang="en-US" dirty="0"/>
              <a:t>Implementation of the </a:t>
            </a:r>
            <a:r>
              <a:rPr lang="en-US" b="1" i="1" dirty="0"/>
              <a:t>continuous training pipeline </a:t>
            </a:r>
            <a:r>
              <a:rPr lang="en-US" dirty="0"/>
              <a:t>(pipeline configuration/model and source code, stored in a versioned control system)</a:t>
            </a:r>
          </a:p>
          <a:p>
            <a:pPr lvl="2"/>
            <a:r>
              <a:rPr lang="en-US" dirty="0"/>
              <a:t>If we need to retrain ML models on a regular basis, we need the pipelines that can produce models.</a:t>
            </a:r>
          </a:p>
          <a:p>
            <a:pPr lvl="1"/>
            <a:endParaRPr lang="en-US" dirty="0"/>
          </a:p>
        </p:txBody>
      </p:sp>
      <p:sp>
        <p:nvSpPr>
          <p:cNvPr id="5" name="Footer Placeholder 4">
            <a:extLst>
              <a:ext uri="{FF2B5EF4-FFF2-40B4-BE49-F238E27FC236}">
                <a16:creationId xmlns:a16="http://schemas.microsoft.com/office/drawing/2014/main" id="{BC0BD746-8A9D-48B6-3E3B-1185AD230C9A}"/>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667268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CE6B-04E4-FF27-9F9D-D247E6B20E9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52C3B89-7EE3-9CE2-7202-55BEC99BDF35}"/>
              </a:ext>
            </a:extLst>
          </p:cNvPr>
          <p:cNvSpPr>
            <a:spLocks noGrp="1"/>
          </p:cNvSpPr>
          <p:nvPr>
            <p:ph idx="1"/>
          </p:nvPr>
        </p:nvSpPr>
        <p:spPr/>
        <p:txBody>
          <a:bodyPr/>
          <a:lstStyle/>
          <a:p>
            <a:r>
              <a:rPr lang="en-US" dirty="0"/>
              <a:t>A Case for MLOps</a:t>
            </a:r>
          </a:p>
          <a:p>
            <a:r>
              <a:rPr lang="en-US" dirty="0"/>
              <a:t>MLOps Lifecyle and Architecture</a:t>
            </a:r>
          </a:p>
          <a:p>
            <a:r>
              <a:rPr lang="en-US" dirty="0"/>
              <a:t>Key MLOps Components and Requirements  </a:t>
            </a:r>
          </a:p>
        </p:txBody>
      </p:sp>
      <p:sp>
        <p:nvSpPr>
          <p:cNvPr id="5" name="Footer Placeholder 4">
            <a:extLst>
              <a:ext uri="{FF2B5EF4-FFF2-40B4-BE49-F238E27FC236}">
                <a16:creationId xmlns:a16="http://schemas.microsoft.com/office/drawing/2014/main" id="{B0EF2C35-73BF-0FBF-541E-ED5A29C65F7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32001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7DF7-B9C5-DD30-2394-D7DEA0D17519}"/>
              </a:ext>
            </a:extLst>
          </p:cNvPr>
          <p:cNvSpPr>
            <a:spLocks noGrp="1"/>
          </p:cNvSpPr>
          <p:nvPr>
            <p:ph type="title"/>
          </p:nvPr>
        </p:nvSpPr>
        <p:spPr>
          <a:xfrm>
            <a:off x="534629" y="211026"/>
            <a:ext cx="7848000" cy="351226"/>
          </a:xfrm>
        </p:spPr>
        <p:txBody>
          <a:bodyPr>
            <a:normAutofit fontScale="90000"/>
          </a:bodyPr>
          <a:lstStyle/>
          <a:p>
            <a:r>
              <a:rPr lang="en-US" dirty="0"/>
              <a:t>(Re-)Training Operationalization</a:t>
            </a:r>
          </a:p>
        </p:txBody>
      </p:sp>
      <p:sp>
        <p:nvSpPr>
          <p:cNvPr id="5" name="Rectangle: Rounded Corners 4">
            <a:extLst>
              <a:ext uri="{FF2B5EF4-FFF2-40B4-BE49-F238E27FC236}">
                <a16:creationId xmlns:a16="http://schemas.microsoft.com/office/drawing/2014/main" id="{61250121-0D6C-B060-5B23-67BE0B199333}"/>
              </a:ext>
            </a:extLst>
          </p:cNvPr>
          <p:cNvSpPr/>
          <p:nvPr/>
        </p:nvSpPr>
        <p:spPr>
          <a:xfrm>
            <a:off x="2013726" y="2467154"/>
            <a:ext cx="1219200"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a:t>
            </a:r>
            <a:endParaRPr lang="en-NL" sz="1600" dirty="0"/>
          </a:p>
        </p:txBody>
      </p:sp>
      <p:sp>
        <p:nvSpPr>
          <p:cNvPr id="6" name="Rectangle: Rounded Corners 5">
            <a:extLst>
              <a:ext uri="{FF2B5EF4-FFF2-40B4-BE49-F238E27FC236}">
                <a16:creationId xmlns:a16="http://schemas.microsoft.com/office/drawing/2014/main" id="{887A0DB7-1831-F186-DE61-4D46838503AC}"/>
              </a:ext>
            </a:extLst>
          </p:cNvPr>
          <p:cNvSpPr/>
          <p:nvPr/>
        </p:nvSpPr>
        <p:spPr>
          <a:xfrm>
            <a:off x="2013728" y="3079149"/>
            <a:ext cx="1219199"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Integration Testing</a:t>
            </a:r>
            <a:endParaRPr lang="en-NL" sz="1600" dirty="0"/>
          </a:p>
        </p:txBody>
      </p:sp>
      <p:sp>
        <p:nvSpPr>
          <p:cNvPr id="9" name="Rectangle: Rounded Corners 8">
            <a:extLst>
              <a:ext uri="{FF2B5EF4-FFF2-40B4-BE49-F238E27FC236}">
                <a16:creationId xmlns:a16="http://schemas.microsoft.com/office/drawing/2014/main" id="{55465BA7-4A78-E64D-70A9-ACEE5094EE62}"/>
              </a:ext>
            </a:extLst>
          </p:cNvPr>
          <p:cNvSpPr/>
          <p:nvPr/>
        </p:nvSpPr>
        <p:spPr>
          <a:xfrm>
            <a:off x="3802566" y="2060746"/>
            <a:ext cx="1312126"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to Staging</a:t>
            </a:r>
            <a:endParaRPr lang="en-NL" sz="1600" dirty="0"/>
          </a:p>
        </p:txBody>
      </p:sp>
      <p:sp>
        <p:nvSpPr>
          <p:cNvPr id="10" name="Rectangle: Rounded Corners 9">
            <a:extLst>
              <a:ext uri="{FF2B5EF4-FFF2-40B4-BE49-F238E27FC236}">
                <a16:creationId xmlns:a16="http://schemas.microsoft.com/office/drawing/2014/main" id="{9DDF02CC-393F-8218-EC1F-192B744CD716}"/>
              </a:ext>
            </a:extLst>
          </p:cNvPr>
          <p:cNvSpPr/>
          <p:nvPr/>
        </p:nvSpPr>
        <p:spPr>
          <a:xfrm>
            <a:off x="3802566" y="2855748"/>
            <a:ext cx="1312127"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Acceptance Testing</a:t>
            </a:r>
            <a:endParaRPr lang="en-NL" sz="1600" dirty="0"/>
          </a:p>
        </p:txBody>
      </p:sp>
      <p:sp>
        <p:nvSpPr>
          <p:cNvPr id="11" name="Rectangle: Rounded Corners 10">
            <a:extLst>
              <a:ext uri="{FF2B5EF4-FFF2-40B4-BE49-F238E27FC236}">
                <a16:creationId xmlns:a16="http://schemas.microsoft.com/office/drawing/2014/main" id="{9659C988-5629-00DA-07F0-B3160F5B51EB}"/>
              </a:ext>
            </a:extLst>
          </p:cNvPr>
          <p:cNvSpPr/>
          <p:nvPr/>
        </p:nvSpPr>
        <p:spPr>
          <a:xfrm>
            <a:off x="3802566" y="3676677"/>
            <a:ext cx="1312127"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to Production</a:t>
            </a:r>
            <a:endParaRPr lang="en-NL" sz="1600" dirty="0"/>
          </a:p>
        </p:txBody>
      </p:sp>
      <p:sp>
        <p:nvSpPr>
          <p:cNvPr id="12" name="Rectangle: Rounded Corners 11">
            <a:extLst>
              <a:ext uri="{FF2B5EF4-FFF2-40B4-BE49-F238E27FC236}">
                <a16:creationId xmlns:a16="http://schemas.microsoft.com/office/drawing/2014/main" id="{B0E83AE3-3344-2467-5312-B135227FECC2}"/>
              </a:ext>
            </a:extLst>
          </p:cNvPr>
          <p:cNvSpPr/>
          <p:nvPr/>
        </p:nvSpPr>
        <p:spPr>
          <a:xfrm>
            <a:off x="5584901" y="2385063"/>
            <a:ext cx="1001753" cy="54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Smoke Tests</a:t>
            </a:r>
            <a:endParaRPr lang="en-NL" sz="1600" dirty="0"/>
          </a:p>
        </p:txBody>
      </p:sp>
      <p:sp>
        <p:nvSpPr>
          <p:cNvPr id="13" name="Rectangle: Rounded Corners 12">
            <a:extLst>
              <a:ext uri="{FF2B5EF4-FFF2-40B4-BE49-F238E27FC236}">
                <a16:creationId xmlns:a16="http://schemas.microsoft.com/office/drawing/2014/main" id="{3F27DD9C-1ABE-2F56-FF9F-08F8930194C6}"/>
              </a:ext>
            </a:extLst>
          </p:cNvPr>
          <p:cNvSpPr/>
          <p:nvPr/>
        </p:nvSpPr>
        <p:spPr>
          <a:xfrm>
            <a:off x="5584900" y="3218585"/>
            <a:ext cx="1068660" cy="4208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Release</a:t>
            </a:r>
            <a:endParaRPr lang="en-NL" sz="1600" dirty="0"/>
          </a:p>
        </p:txBody>
      </p:sp>
      <p:sp>
        <p:nvSpPr>
          <p:cNvPr id="14" name="Cube 13">
            <a:extLst>
              <a:ext uri="{FF2B5EF4-FFF2-40B4-BE49-F238E27FC236}">
                <a16:creationId xmlns:a16="http://schemas.microsoft.com/office/drawing/2014/main" id="{050948FC-FD4F-095E-D161-8029C459EDF5}"/>
              </a:ext>
            </a:extLst>
          </p:cNvPr>
          <p:cNvSpPr/>
          <p:nvPr/>
        </p:nvSpPr>
        <p:spPr>
          <a:xfrm>
            <a:off x="7681329" y="1951886"/>
            <a:ext cx="1250236" cy="718876"/>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Production</a:t>
            </a:r>
            <a:endParaRPr lang="en-NL" sz="1400" dirty="0"/>
          </a:p>
        </p:txBody>
      </p:sp>
      <p:sp>
        <p:nvSpPr>
          <p:cNvPr id="15" name="Cube 14">
            <a:extLst>
              <a:ext uri="{FF2B5EF4-FFF2-40B4-BE49-F238E27FC236}">
                <a16:creationId xmlns:a16="http://schemas.microsoft.com/office/drawing/2014/main" id="{34C75B11-F253-646F-D418-8C75BA995FB1}"/>
              </a:ext>
            </a:extLst>
          </p:cNvPr>
          <p:cNvSpPr/>
          <p:nvPr/>
        </p:nvSpPr>
        <p:spPr>
          <a:xfrm>
            <a:off x="7681329" y="3128237"/>
            <a:ext cx="1250236" cy="718876"/>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Staging</a:t>
            </a:r>
            <a:endParaRPr lang="en-NL" dirty="0"/>
          </a:p>
        </p:txBody>
      </p:sp>
      <p:sp>
        <p:nvSpPr>
          <p:cNvPr id="16" name="TextBox 15">
            <a:extLst>
              <a:ext uri="{FF2B5EF4-FFF2-40B4-BE49-F238E27FC236}">
                <a16:creationId xmlns:a16="http://schemas.microsoft.com/office/drawing/2014/main" id="{E22452A3-AD83-BF2B-1335-108C1F9015A6}"/>
              </a:ext>
            </a:extLst>
          </p:cNvPr>
          <p:cNvSpPr txBox="1"/>
          <p:nvPr/>
        </p:nvSpPr>
        <p:spPr>
          <a:xfrm>
            <a:off x="7223347" y="4033351"/>
            <a:ext cx="1672253" cy="307777"/>
          </a:xfrm>
          <a:prstGeom prst="rect">
            <a:avLst/>
          </a:prstGeom>
          <a:noFill/>
        </p:spPr>
        <p:txBody>
          <a:bodyPr wrap="none" rtlCol="0">
            <a:spAutoFit/>
          </a:bodyPr>
          <a:lstStyle/>
          <a:p>
            <a:r>
              <a:rPr lang="en-US" sz="1400" b="1" dirty="0"/>
              <a:t>ML Pipeline Engines</a:t>
            </a:r>
            <a:endParaRPr lang="en-NL" sz="1400" b="1" dirty="0"/>
          </a:p>
        </p:txBody>
      </p:sp>
      <p:sp>
        <p:nvSpPr>
          <p:cNvPr id="17" name="Arrow: Down 16">
            <a:extLst>
              <a:ext uri="{FF2B5EF4-FFF2-40B4-BE49-F238E27FC236}">
                <a16:creationId xmlns:a16="http://schemas.microsoft.com/office/drawing/2014/main" id="{1A67E54B-9898-DD1B-1227-4BB5338BB0FF}"/>
              </a:ext>
            </a:extLst>
          </p:cNvPr>
          <p:cNvSpPr/>
          <p:nvPr/>
        </p:nvSpPr>
        <p:spPr>
          <a:xfrm>
            <a:off x="4348976" y="2629111"/>
            <a:ext cx="223024" cy="22409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8" name="Arrow: Down 17">
            <a:extLst>
              <a:ext uri="{FF2B5EF4-FFF2-40B4-BE49-F238E27FC236}">
                <a16:creationId xmlns:a16="http://schemas.microsoft.com/office/drawing/2014/main" id="{B0A14DBD-2105-57A8-9236-CDDEA9ECEE9F}"/>
              </a:ext>
            </a:extLst>
          </p:cNvPr>
          <p:cNvSpPr/>
          <p:nvPr/>
        </p:nvSpPr>
        <p:spPr>
          <a:xfrm>
            <a:off x="4334107" y="3426653"/>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9" name="Arrow: Down 18">
            <a:extLst>
              <a:ext uri="{FF2B5EF4-FFF2-40B4-BE49-F238E27FC236}">
                <a16:creationId xmlns:a16="http://schemas.microsoft.com/office/drawing/2014/main" id="{EFF4A4C4-CF13-2AE2-2C5A-0284E2A24323}"/>
              </a:ext>
            </a:extLst>
          </p:cNvPr>
          <p:cNvSpPr/>
          <p:nvPr/>
        </p:nvSpPr>
        <p:spPr>
          <a:xfrm>
            <a:off x="5974264" y="2952812"/>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53C46C0E-A96D-0B78-D568-B7D594C34EA8}"/>
              </a:ext>
            </a:extLst>
          </p:cNvPr>
          <p:cNvSpPr/>
          <p:nvPr/>
        </p:nvSpPr>
        <p:spPr>
          <a:xfrm>
            <a:off x="2462564" y="2832230"/>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2" name="Rectangle: Rounded Corners 21">
            <a:extLst>
              <a:ext uri="{FF2B5EF4-FFF2-40B4-BE49-F238E27FC236}">
                <a16:creationId xmlns:a16="http://schemas.microsoft.com/office/drawing/2014/main" id="{BE1344C0-DA6E-47EA-A28D-6181B2CCE016}"/>
              </a:ext>
            </a:extLst>
          </p:cNvPr>
          <p:cNvSpPr/>
          <p:nvPr/>
        </p:nvSpPr>
        <p:spPr>
          <a:xfrm>
            <a:off x="1880840" y="2269738"/>
            <a:ext cx="1460531" cy="157737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3" name="Rectangle: Rounded Corners 22">
            <a:extLst>
              <a:ext uri="{FF2B5EF4-FFF2-40B4-BE49-F238E27FC236}">
                <a16:creationId xmlns:a16="http://schemas.microsoft.com/office/drawing/2014/main" id="{FD651480-0BD6-25AC-3F30-3804C75E4CB9}"/>
              </a:ext>
            </a:extLst>
          </p:cNvPr>
          <p:cNvSpPr/>
          <p:nvPr/>
        </p:nvSpPr>
        <p:spPr>
          <a:xfrm>
            <a:off x="3674325" y="1910299"/>
            <a:ext cx="1533946" cy="253021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4" name="Rectangle: Rounded Corners 23">
            <a:extLst>
              <a:ext uri="{FF2B5EF4-FFF2-40B4-BE49-F238E27FC236}">
                <a16:creationId xmlns:a16="http://schemas.microsoft.com/office/drawing/2014/main" id="{72A80205-89EB-C13E-CC27-6258B31C4CF9}"/>
              </a:ext>
            </a:extLst>
          </p:cNvPr>
          <p:cNvSpPr/>
          <p:nvPr/>
        </p:nvSpPr>
        <p:spPr>
          <a:xfrm>
            <a:off x="5498320" y="2183422"/>
            <a:ext cx="1250236" cy="157737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noFill/>
            </a:endParaRPr>
          </a:p>
        </p:txBody>
      </p:sp>
      <p:sp>
        <p:nvSpPr>
          <p:cNvPr id="25" name="Arrow: Down 24">
            <a:extLst>
              <a:ext uri="{FF2B5EF4-FFF2-40B4-BE49-F238E27FC236}">
                <a16:creationId xmlns:a16="http://schemas.microsoft.com/office/drawing/2014/main" id="{67A9450F-642C-2686-7760-E7D087CB835D}"/>
              </a:ext>
            </a:extLst>
          </p:cNvPr>
          <p:cNvSpPr/>
          <p:nvPr/>
        </p:nvSpPr>
        <p:spPr>
          <a:xfrm rot="16200000">
            <a:off x="3398475" y="2924145"/>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6" name="Arrow: Down 25">
            <a:extLst>
              <a:ext uri="{FF2B5EF4-FFF2-40B4-BE49-F238E27FC236}">
                <a16:creationId xmlns:a16="http://schemas.microsoft.com/office/drawing/2014/main" id="{D80B2339-45D7-B8BB-A1BA-7B11B9FBB8C8}"/>
              </a:ext>
            </a:extLst>
          </p:cNvPr>
          <p:cNvSpPr/>
          <p:nvPr/>
        </p:nvSpPr>
        <p:spPr>
          <a:xfrm rot="16200000">
            <a:off x="5248104" y="2879648"/>
            <a:ext cx="223024" cy="250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27" name="Rectangle 26">
            <a:extLst>
              <a:ext uri="{FF2B5EF4-FFF2-40B4-BE49-F238E27FC236}">
                <a16:creationId xmlns:a16="http://schemas.microsoft.com/office/drawing/2014/main" id="{98649A3D-492D-17CA-A4A7-30106D231647}"/>
              </a:ext>
            </a:extLst>
          </p:cNvPr>
          <p:cNvSpPr/>
          <p:nvPr/>
        </p:nvSpPr>
        <p:spPr>
          <a:xfrm>
            <a:off x="1717289" y="1541191"/>
            <a:ext cx="5167662" cy="30182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28" name="TextBox 27">
            <a:extLst>
              <a:ext uri="{FF2B5EF4-FFF2-40B4-BE49-F238E27FC236}">
                <a16:creationId xmlns:a16="http://schemas.microsoft.com/office/drawing/2014/main" id="{84648BD2-BD3C-CA9E-B0EC-3769496D4C6A}"/>
              </a:ext>
            </a:extLst>
          </p:cNvPr>
          <p:cNvSpPr txBox="1"/>
          <p:nvPr/>
        </p:nvSpPr>
        <p:spPr>
          <a:xfrm>
            <a:off x="2331605" y="1958680"/>
            <a:ext cx="327334" cy="307777"/>
          </a:xfrm>
          <a:prstGeom prst="rect">
            <a:avLst/>
          </a:prstGeom>
          <a:noFill/>
        </p:spPr>
        <p:txBody>
          <a:bodyPr wrap="none" rtlCol="0">
            <a:spAutoFit/>
          </a:bodyPr>
          <a:lstStyle/>
          <a:p>
            <a:r>
              <a:rPr lang="en-US" sz="1400" b="1" dirty="0"/>
              <a:t>CI</a:t>
            </a:r>
            <a:endParaRPr lang="en-NL" sz="1400" b="1" dirty="0"/>
          </a:p>
        </p:txBody>
      </p:sp>
      <p:sp>
        <p:nvSpPr>
          <p:cNvPr id="29" name="TextBox 28">
            <a:extLst>
              <a:ext uri="{FF2B5EF4-FFF2-40B4-BE49-F238E27FC236}">
                <a16:creationId xmlns:a16="http://schemas.microsoft.com/office/drawing/2014/main" id="{5E2BF083-0313-D127-33F9-1E0496E9BFB4}"/>
              </a:ext>
            </a:extLst>
          </p:cNvPr>
          <p:cNvSpPr txBox="1"/>
          <p:nvPr/>
        </p:nvSpPr>
        <p:spPr>
          <a:xfrm>
            <a:off x="4207798" y="1589559"/>
            <a:ext cx="393056" cy="307777"/>
          </a:xfrm>
          <a:prstGeom prst="rect">
            <a:avLst/>
          </a:prstGeom>
          <a:noFill/>
        </p:spPr>
        <p:txBody>
          <a:bodyPr wrap="none" rtlCol="0">
            <a:spAutoFit/>
          </a:bodyPr>
          <a:lstStyle/>
          <a:p>
            <a:r>
              <a:rPr lang="en-US" sz="1400" b="1" dirty="0"/>
              <a:t>CD</a:t>
            </a:r>
            <a:endParaRPr lang="en-NL" sz="1400" b="1" dirty="0"/>
          </a:p>
        </p:txBody>
      </p:sp>
      <p:sp>
        <p:nvSpPr>
          <p:cNvPr id="30" name="TextBox 29">
            <a:extLst>
              <a:ext uri="{FF2B5EF4-FFF2-40B4-BE49-F238E27FC236}">
                <a16:creationId xmlns:a16="http://schemas.microsoft.com/office/drawing/2014/main" id="{2EBB3939-4B1E-0F98-BDE9-396206FBB032}"/>
              </a:ext>
            </a:extLst>
          </p:cNvPr>
          <p:cNvSpPr txBox="1"/>
          <p:nvPr/>
        </p:nvSpPr>
        <p:spPr>
          <a:xfrm>
            <a:off x="5541226" y="1664047"/>
            <a:ext cx="1343724" cy="461665"/>
          </a:xfrm>
          <a:prstGeom prst="rect">
            <a:avLst/>
          </a:prstGeom>
          <a:noFill/>
        </p:spPr>
        <p:txBody>
          <a:bodyPr wrap="square" rtlCol="0">
            <a:spAutoFit/>
          </a:bodyPr>
          <a:lstStyle/>
          <a:p>
            <a:r>
              <a:rPr lang="en-US" sz="1200" b="1" dirty="0"/>
              <a:t>Production Deployment</a:t>
            </a:r>
            <a:endParaRPr lang="en-NL" sz="1200" b="1" dirty="0"/>
          </a:p>
        </p:txBody>
      </p:sp>
      <p:sp>
        <p:nvSpPr>
          <p:cNvPr id="31" name="Cylinder 30">
            <a:extLst>
              <a:ext uri="{FF2B5EF4-FFF2-40B4-BE49-F238E27FC236}">
                <a16:creationId xmlns:a16="http://schemas.microsoft.com/office/drawing/2014/main" id="{FA420A69-86D8-26E7-784F-D4CC0DDF6621}"/>
              </a:ext>
            </a:extLst>
          </p:cNvPr>
          <p:cNvSpPr/>
          <p:nvPr/>
        </p:nvSpPr>
        <p:spPr>
          <a:xfrm>
            <a:off x="148334" y="2508527"/>
            <a:ext cx="731548" cy="1081257"/>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32" name="Cylinder 31">
            <a:extLst>
              <a:ext uri="{FF2B5EF4-FFF2-40B4-BE49-F238E27FC236}">
                <a16:creationId xmlns:a16="http://schemas.microsoft.com/office/drawing/2014/main" id="{7404A50B-7FD3-6574-4B4D-A4883B5D7DAB}"/>
              </a:ext>
            </a:extLst>
          </p:cNvPr>
          <p:cNvSpPr/>
          <p:nvPr/>
        </p:nvSpPr>
        <p:spPr>
          <a:xfrm>
            <a:off x="3506520" y="4806375"/>
            <a:ext cx="731548" cy="763442"/>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NL"/>
          </a:p>
        </p:txBody>
      </p:sp>
      <p:sp>
        <p:nvSpPr>
          <p:cNvPr id="33" name="Rectangle 32">
            <a:extLst>
              <a:ext uri="{FF2B5EF4-FFF2-40B4-BE49-F238E27FC236}">
                <a16:creationId xmlns:a16="http://schemas.microsoft.com/office/drawing/2014/main" id="{297FF15D-AE92-DBE4-99F5-58BD6210ED87}"/>
              </a:ext>
            </a:extLst>
          </p:cNvPr>
          <p:cNvSpPr/>
          <p:nvPr/>
        </p:nvSpPr>
        <p:spPr>
          <a:xfrm>
            <a:off x="153086" y="1537736"/>
            <a:ext cx="933265" cy="523010"/>
          </a:xfrm>
          <a:prstGeom prst="rect">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CI-CD Trigger</a:t>
            </a:r>
            <a:endParaRPr lang="en-NL" sz="1400" dirty="0"/>
          </a:p>
        </p:txBody>
      </p:sp>
      <p:sp>
        <p:nvSpPr>
          <p:cNvPr id="34" name="TextBox 33">
            <a:extLst>
              <a:ext uri="{FF2B5EF4-FFF2-40B4-BE49-F238E27FC236}">
                <a16:creationId xmlns:a16="http://schemas.microsoft.com/office/drawing/2014/main" id="{5620BEE7-9B09-7FE2-C096-32A2C033F720}"/>
              </a:ext>
            </a:extLst>
          </p:cNvPr>
          <p:cNvSpPr txBox="1"/>
          <p:nvPr/>
        </p:nvSpPr>
        <p:spPr>
          <a:xfrm>
            <a:off x="35170" y="3770225"/>
            <a:ext cx="1343724" cy="461665"/>
          </a:xfrm>
          <a:prstGeom prst="rect">
            <a:avLst/>
          </a:prstGeom>
          <a:noFill/>
        </p:spPr>
        <p:txBody>
          <a:bodyPr wrap="square" rtlCol="0">
            <a:spAutoFit/>
          </a:bodyPr>
          <a:lstStyle/>
          <a:p>
            <a:pPr algn="ctr"/>
            <a:r>
              <a:rPr lang="en-US" sz="1200" b="1" dirty="0"/>
              <a:t>Version Control</a:t>
            </a:r>
          </a:p>
          <a:p>
            <a:pPr algn="ctr"/>
            <a:r>
              <a:rPr lang="en-US" sz="1200" b="1" dirty="0"/>
              <a:t>System</a:t>
            </a:r>
            <a:endParaRPr lang="en-NL" sz="1200" b="1" dirty="0"/>
          </a:p>
        </p:txBody>
      </p:sp>
      <p:cxnSp>
        <p:nvCxnSpPr>
          <p:cNvPr id="36" name="Straight Arrow Connector 35">
            <a:extLst>
              <a:ext uri="{FF2B5EF4-FFF2-40B4-BE49-F238E27FC236}">
                <a16:creationId xmlns:a16="http://schemas.microsoft.com/office/drawing/2014/main" id="{E3CE719D-F00A-4C2F-97F6-9B839E30E9F1}"/>
              </a:ext>
            </a:extLst>
          </p:cNvPr>
          <p:cNvCxnSpPr>
            <a:cxnSpLocks/>
            <a:stCxn id="33" idx="3"/>
          </p:cNvCxnSpPr>
          <p:nvPr/>
        </p:nvCxnSpPr>
        <p:spPr>
          <a:xfrm>
            <a:off x="1086351" y="1799241"/>
            <a:ext cx="63093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2A3C8304-C1AC-87AC-017A-52CCB874EC75}"/>
              </a:ext>
            </a:extLst>
          </p:cNvPr>
          <p:cNvCxnSpPr>
            <a:cxnSpLocks/>
            <a:stCxn id="31" idx="4"/>
            <a:endCxn id="27" idx="1"/>
          </p:cNvCxnSpPr>
          <p:nvPr/>
        </p:nvCxnSpPr>
        <p:spPr>
          <a:xfrm>
            <a:off x="879883" y="3049155"/>
            <a:ext cx="837407" cy="11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1A2633AB-0D92-2474-E789-2272E91D4BB5}"/>
              </a:ext>
            </a:extLst>
          </p:cNvPr>
          <p:cNvSpPr txBox="1"/>
          <p:nvPr/>
        </p:nvSpPr>
        <p:spPr>
          <a:xfrm>
            <a:off x="1352083" y="4749596"/>
            <a:ext cx="1343724" cy="461665"/>
          </a:xfrm>
          <a:prstGeom prst="rect">
            <a:avLst/>
          </a:prstGeom>
          <a:noFill/>
        </p:spPr>
        <p:txBody>
          <a:bodyPr wrap="square" rtlCol="0">
            <a:spAutoFit/>
          </a:bodyPr>
          <a:lstStyle/>
          <a:p>
            <a:pPr algn="ctr"/>
            <a:r>
              <a:rPr lang="en-US" sz="1200" b="1" i="1" dirty="0">
                <a:solidFill>
                  <a:srgbClr val="000099"/>
                </a:solidFill>
              </a:rPr>
              <a:t>Pipeline Components</a:t>
            </a:r>
            <a:endParaRPr lang="en-NL" sz="1200" b="1" i="1" dirty="0">
              <a:solidFill>
                <a:srgbClr val="000099"/>
              </a:solidFill>
            </a:endParaRPr>
          </a:p>
        </p:txBody>
      </p:sp>
      <p:cxnSp>
        <p:nvCxnSpPr>
          <p:cNvPr id="42" name="Straight Arrow Connector 41">
            <a:extLst>
              <a:ext uri="{FF2B5EF4-FFF2-40B4-BE49-F238E27FC236}">
                <a16:creationId xmlns:a16="http://schemas.microsoft.com/office/drawing/2014/main" id="{64D3E408-0751-C6D1-2DB6-AA359F1D1D3A}"/>
              </a:ext>
            </a:extLst>
          </p:cNvPr>
          <p:cNvCxnSpPr>
            <a:cxnSpLocks/>
            <a:endCxn id="32" idx="2"/>
          </p:cNvCxnSpPr>
          <p:nvPr/>
        </p:nvCxnSpPr>
        <p:spPr>
          <a:xfrm>
            <a:off x="2774972" y="4566700"/>
            <a:ext cx="731548" cy="621397"/>
          </a:xfrm>
          <a:prstGeom prst="bentConnector3">
            <a:avLst>
              <a:gd name="adj1" fmla="val 607"/>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2091406A-12EE-7B85-DAC7-271354742548}"/>
              </a:ext>
            </a:extLst>
          </p:cNvPr>
          <p:cNvSpPr txBox="1"/>
          <p:nvPr/>
        </p:nvSpPr>
        <p:spPr>
          <a:xfrm>
            <a:off x="4131754" y="5193477"/>
            <a:ext cx="1098800" cy="276999"/>
          </a:xfrm>
          <a:prstGeom prst="rect">
            <a:avLst/>
          </a:prstGeom>
          <a:noFill/>
        </p:spPr>
        <p:txBody>
          <a:bodyPr wrap="square" rtlCol="0">
            <a:spAutoFit/>
          </a:bodyPr>
          <a:lstStyle/>
          <a:p>
            <a:pPr algn="ctr"/>
            <a:r>
              <a:rPr lang="en-US" sz="1200" b="1" dirty="0"/>
              <a:t>Artifact Store</a:t>
            </a:r>
            <a:endParaRPr lang="en-NL" sz="1200" b="1" dirty="0"/>
          </a:p>
        </p:txBody>
      </p:sp>
      <p:cxnSp>
        <p:nvCxnSpPr>
          <p:cNvPr id="48" name="Straight Arrow Connector 41">
            <a:extLst>
              <a:ext uri="{FF2B5EF4-FFF2-40B4-BE49-F238E27FC236}">
                <a16:creationId xmlns:a16="http://schemas.microsoft.com/office/drawing/2014/main" id="{A3039113-CB43-BA05-E603-15D04EF3BC93}"/>
              </a:ext>
            </a:extLst>
          </p:cNvPr>
          <p:cNvCxnSpPr>
            <a:cxnSpLocks/>
            <a:stCxn id="32" idx="4"/>
          </p:cNvCxnSpPr>
          <p:nvPr/>
        </p:nvCxnSpPr>
        <p:spPr>
          <a:xfrm flipV="1">
            <a:off x="4238068" y="4590956"/>
            <a:ext cx="414082" cy="59714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6F2BDCF2-D702-2824-3243-3BB479EDF16A}"/>
              </a:ext>
            </a:extLst>
          </p:cNvPr>
          <p:cNvCxnSpPr>
            <a:cxnSpLocks/>
          </p:cNvCxnSpPr>
          <p:nvPr/>
        </p:nvCxnSpPr>
        <p:spPr>
          <a:xfrm flipV="1">
            <a:off x="6884951" y="2657553"/>
            <a:ext cx="668143" cy="272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56E1BA61-4D0D-3D09-1871-B1752FFC634E}"/>
              </a:ext>
            </a:extLst>
          </p:cNvPr>
          <p:cNvCxnSpPr>
            <a:cxnSpLocks/>
          </p:cNvCxnSpPr>
          <p:nvPr/>
        </p:nvCxnSpPr>
        <p:spPr>
          <a:xfrm>
            <a:off x="6911284" y="2930041"/>
            <a:ext cx="604606" cy="4966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93FBD6DE-5F03-2667-55A9-03DB11F2E67A}"/>
              </a:ext>
            </a:extLst>
          </p:cNvPr>
          <p:cNvSpPr txBox="1"/>
          <p:nvPr/>
        </p:nvSpPr>
        <p:spPr>
          <a:xfrm>
            <a:off x="588227" y="2500609"/>
            <a:ext cx="1343724" cy="276999"/>
          </a:xfrm>
          <a:prstGeom prst="rect">
            <a:avLst/>
          </a:prstGeom>
          <a:noFill/>
        </p:spPr>
        <p:txBody>
          <a:bodyPr wrap="square" rtlCol="0">
            <a:spAutoFit/>
          </a:bodyPr>
          <a:lstStyle/>
          <a:p>
            <a:pPr algn="ctr"/>
            <a:r>
              <a:rPr lang="en-US" sz="1200" b="1" i="1" dirty="0">
                <a:solidFill>
                  <a:srgbClr val="000099"/>
                </a:solidFill>
              </a:rPr>
              <a:t>Code and Config</a:t>
            </a:r>
            <a:endParaRPr lang="en-NL" sz="1200" b="1" i="1" dirty="0">
              <a:solidFill>
                <a:srgbClr val="000099"/>
              </a:solidFill>
            </a:endParaRPr>
          </a:p>
        </p:txBody>
      </p:sp>
      <p:sp>
        <p:nvSpPr>
          <p:cNvPr id="58" name="TextBox 57">
            <a:extLst>
              <a:ext uri="{FF2B5EF4-FFF2-40B4-BE49-F238E27FC236}">
                <a16:creationId xmlns:a16="http://schemas.microsoft.com/office/drawing/2014/main" id="{52ACED85-3C64-1775-6E85-441A929E2AFB}"/>
              </a:ext>
            </a:extLst>
          </p:cNvPr>
          <p:cNvSpPr txBox="1"/>
          <p:nvPr/>
        </p:nvSpPr>
        <p:spPr>
          <a:xfrm>
            <a:off x="6844028" y="2791542"/>
            <a:ext cx="1343724" cy="276999"/>
          </a:xfrm>
          <a:prstGeom prst="rect">
            <a:avLst/>
          </a:prstGeom>
          <a:noFill/>
        </p:spPr>
        <p:txBody>
          <a:bodyPr wrap="square" rtlCol="0">
            <a:spAutoFit/>
          </a:bodyPr>
          <a:lstStyle/>
          <a:p>
            <a:pPr algn="ctr"/>
            <a:r>
              <a:rPr lang="en-US" sz="1200" b="1" i="1" dirty="0">
                <a:solidFill>
                  <a:srgbClr val="000099"/>
                </a:solidFill>
              </a:rPr>
              <a:t>Pipelines</a:t>
            </a:r>
            <a:endParaRPr lang="en-NL" sz="1200" b="1" i="1" dirty="0">
              <a:solidFill>
                <a:srgbClr val="000099"/>
              </a:solidFill>
            </a:endParaRPr>
          </a:p>
        </p:txBody>
      </p:sp>
      <p:sp>
        <p:nvSpPr>
          <p:cNvPr id="7" name="TextBox 6">
            <a:extLst>
              <a:ext uri="{FF2B5EF4-FFF2-40B4-BE49-F238E27FC236}">
                <a16:creationId xmlns:a16="http://schemas.microsoft.com/office/drawing/2014/main" id="{A8D2AE35-2E69-1ECD-0D22-66C6102D2F3D}"/>
              </a:ext>
            </a:extLst>
          </p:cNvPr>
          <p:cNvSpPr txBox="1"/>
          <p:nvPr/>
        </p:nvSpPr>
        <p:spPr>
          <a:xfrm>
            <a:off x="5012507" y="4566700"/>
            <a:ext cx="3282107" cy="646331"/>
          </a:xfrm>
          <a:prstGeom prst="rect">
            <a:avLst/>
          </a:prstGeom>
          <a:noFill/>
        </p:spPr>
        <p:txBody>
          <a:bodyPr wrap="square" rtlCol="0">
            <a:spAutoFit/>
          </a:bodyPr>
          <a:lstStyle/>
          <a:p>
            <a:r>
              <a:rPr lang="en-US" b="1" i="1" dirty="0">
                <a:solidFill>
                  <a:srgbClr val="000099"/>
                </a:solidFill>
              </a:rPr>
              <a:t>What are the common CI-CD triggers?</a:t>
            </a:r>
            <a:endParaRPr lang="en-NL" b="1" i="1" dirty="0">
              <a:solidFill>
                <a:srgbClr val="000099"/>
              </a:solidFill>
            </a:endParaRPr>
          </a:p>
        </p:txBody>
      </p:sp>
      <p:sp>
        <p:nvSpPr>
          <p:cNvPr id="8" name="TextBox 7">
            <a:extLst>
              <a:ext uri="{FF2B5EF4-FFF2-40B4-BE49-F238E27FC236}">
                <a16:creationId xmlns:a16="http://schemas.microsoft.com/office/drawing/2014/main" id="{A5D37437-08D4-4DDD-5F33-042569AD5FF5}"/>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21" name="TextBox 20">
            <a:extLst>
              <a:ext uri="{FF2B5EF4-FFF2-40B4-BE49-F238E27FC236}">
                <a16:creationId xmlns:a16="http://schemas.microsoft.com/office/drawing/2014/main" id="{973BBED0-8DBC-3AC0-FD84-E9A84DDF3D13}"/>
              </a:ext>
            </a:extLst>
          </p:cNvPr>
          <p:cNvSpPr txBox="1"/>
          <p:nvPr/>
        </p:nvSpPr>
        <p:spPr>
          <a:xfrm>
            <a:off x="1979530" y="5228705"/>
            <a:ext cx="1622281" cy="261610"/>
          </a:xfrm>
          <a:prstGeom prst="rect">
            <a:avLst/>
          </a:prstGeom>
          <a:noFill/>
        </p:spPr>
        <p:txBody>
          <a:bodyPr wrap="square">
            <a:spAutoFit/>
          </a:bodyPr>
          <a:lstStyle/>
          <a:p>
            <a:r>
              <a:rPr lang="en-US" sz="1100" b="1" i="1" dirty="0">
                <a:solidFill>
                  <a:srgbClr val="000099"/>
                </a:solidFill>
              </a:rPr>
              <a:t>(e.g., Docker Images)</a:t>
            </a:r>
            <a:endParaRPr lang="en-US" sz="1100" dirty="0"/>
          </a:p>
        </p:txBody>
      </p:sp>
      <p:sp>
        <p:nvSpPr>
          <p:cNvPr id="3" name="Footer Placeholder 2">
            <a:extLst>
              <a:ext uri="{FF2B5EF4-FFF2-40B4-BE49-F238E27FC236}">
                <a16:creationId xmlns:a16="http://schemas.microsoft.com/office/drawing/2014/main" id="{ABFB7D32-1AFC-FB91-EADC-155FCFB7B03F}"/>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0717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3989-14B6-C758-4F41-D9259AC4DDF6}"/>
              </a:ext>
            </a:extLst>
          </p:cNvPr>
          <p:cNvSpPr>
            <a:spLocks noGrp="1"/>
          </p:cNvSpPr>
          <p:nvPr>
            <p:ph type="title"/>
          </p:nvPr>
        </p:nvSpPr>
        <p:spPr>
          <a:xfrm>
            <a:off x="342796" y="303691"/>
            <a:ext cx="7848000" cy="351226"/>
          </a:xfrm>
        </p:spPr>
        <p:txBody>
          <a:bodyPr>
            <a:normAutofit fontScale="90000"/>
          </a:bodyPr>
          <a:lstStyle/>
          <a:p>
            <a:r>
              <a:rPr lang="en-US" dirty="0"/>
              <a:t>Automated (Continuous) Training</a:t>
            </a:r>
          </a:p>
        </p:txBody>
      </p:sp>
      <p:sp>
        <p:nvSpPr>
          <p:cNvPr id="5" name="Rectangle: Rounded Corners 4">
            <a:extLst>
              <a:ext uri="{FF2B5EF4-FFF2-40B4-BE49-F238E27FC236}">
                <a16:creationId xmlns:a16="http://schemas.microsoft.com/office/drawing/2014/main" id="{48F47D9A-188C-336C-ACD6-9056222C9A8D}"/>
              </a:ext>
            </a:extLst>
          </p:cNvPr>
          <p:cNvSpPr/>
          <p:nvPr/>
        </p:nvSpPr>
        <p:spPr>
          <a:xfrm>
            <a:off x="1873405" y="2684219"/>
            <a:ext cx="1551877"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Loading and Processing</a:t>
            </a:r>
            <a:endParaRPr lang="en-NL" sz="1400" dirty="0"/>
          </a:p>
        </p:txBody>
      </p:sp>
      <p:sp>
        <p:nvSpPr>
          <p:cNvPr id="6" name="Rectangle: Rounded Corners 5">
            <a:extLst>
              <a:ext uri="{FF2B5EF4-FFF2-40B4-BE49-F238E27FC236}">
                <a16:creationId xmlns:a16="http://schemas.microsoft.com/office/drawing/2014/main" id="{A1DC5634-032C-020C-E261-607AF04F0A2C}"/>
              </a:ext>
            </a:extLst>
          </p:cNvPr>
          <p:cNvSpPr/>
          <p:nvPr/>
        </p:nvSpPr>
        <p:spPr>
          <a:xfrm>
            <a:off x="1873034" y="3431882"/>
            <a:ext cx="1551877"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endParaRPr lang="en-NL" sz="1400" dirty="0"/>
          </a:p>
        </p:txBody>
      </p:sp>
      <p:sp>
        <p:nvSpPr>
          <p:cNvPr id="7" name="Rectangle: Rounded Corners 6">
            <a:extLst>
              <a:ext uri="{FF2B5EF4-FFF2-40B4-BE49-F238E27FC236}">
                <a16:creationId xmlns:a16="http://schemas.microsoft.com/office/drawing/2014/main" id="{082C98AA-CD93-0418-5CB8-509AD3E474E8}"/>
              </a:ext>
            </a:extLst>
          </p:cNvPr>
          <p:cNvSpPr/>
          <p:nvPr/>
        </p:nvSpPr>
        <p:spPr>
          <a:xfrm>
            <a:off x="3887562" y="3507113"/>
            <a:ext cx="981308" cy="548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Training</a:t>
            </a:r>
            <a:endParaRPr lang="en-NL" sz="1400" dirty="0"/>
          </a:p>
        </p:txBody>
      </p:sp>
      <p:sp>
        <p:nvSpPr>
          <p:cNvPr id="8" name="Rectangle: Rounded Corners 7">
            <a:extLst>
              <a:ext uri="{FF2B5EF4-FFF2-40B4-BE49-F238E27FC236}">
                <a16:creationId xmlns:a16="http://schemas.microsoft.com/office/drawing/2014/main" id="{CB861767-FD38-8566-E5DA-72E6CEEAA0AD}"/>
              </a:ext>
            </a:extLst>
          </p:cNvPr>
          <p:cNvSpPr/>
          <p:nvPr/>
        </p:nvSpPr>
        <p:spPr>
          <a:xfrm>
            <a:off x="5318020" y="2679509"/>
            <a:ext cx="1240512"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Evaluation</a:t>
            </a:r>
            <a:endParaRPr lang="en-NL" sz="1400" dirty="0"/>
          </a:p>
        </p:txBody>
      </p:sp>
      <p:sp>
        <p:nvSpPr>
          <p:cNvPr id="9" name="Rectangle: Rounded Corners 8">
            <a:extLst>
              <a:ext uri="{FF2B5EF4-FFF2-40B4-BE49-F238E27FC236}">
                <a16:creationId xmlns:a16="http://schemas.microsoft.com/office/drawing/2014/main" id="{44DA4516-01DA-1B9F-FA6C-EF8691D26746}"/>
              </a:ext>
            </a:extLst>
          </p:cNvPr>
          <p:cNvSpPr/>
          <p:nvPr/>
        </p:nvSpPr>
        <p:spPr>
          <a:xfrm>
            <a:off x="3837508" y="2684219"/>
            <a:ext cx="1068659"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Validation</a:t>
            </a:r>
            <a:endParaRPr lang="en-NL" sz="1400" dirty="0"/>
          </a:p>
        </p:txBody>
      </p:sp>
      <p:sp>
        <p:nvSpPr>
          <p:cNvPr id="11" name="Rectangle: Rounded Corners 10">
            <a:extLst>
              <a:ext uri="{FF2B5EF4-FFF2-40B4-BE49-F238E27FC236}">
                <a16:creationId xmlns:a16="http://schemas.microsoft.com/office/drawing/2014/main" id="{19844474-5739-DB56-0434-1DA60A3127EE}"/>
              </a:ext>
            </a:extLst>
          </p:cNvPr>
          <p:cNvSpPr/>
          <p:nvPr/>
        </p:nvSpPr>
        <p:spPr>
          <a:xfrm>
            <a:off x="5318020" y="3528581"/>
            <a:ext cx="1274956" cy="52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Registration</a:t>
            </a:r>
            <a:endParaRPr lang="en-NL" sz="1400" dirty="0"/>
          </a:p>
        </p:txBody>
      </p:sp>
      <p:cxnSp>
        <p:nvCxnSpPr>
          <p:cNvPr id="14" name="Straight Arrow Connector 13">
            <a:extLst>
              <a:ext uri="{FF2B5EF4-FFF2-40B4-BE49-F238E27FC236}">
                <a16:creationId xmlns:a16="http://schemas.microsoft.com/office/drawing/2014/main" id="{A92DA445-A376-09FF-D2E0-2697DABBAD19}"/>
              </a:ext>
            </a:extLst>
          </p:cNvPr>
          <p:cNvCxnSpPr>
            <a:cxnSpLocks/>
            <a:stCxn id="5" idx="2"/>
            <a:endCxn id="6" idx="0"/>
          </p:cNvCxnSpPr>
          <p:nvPr/>
        </p:nvCxnSpPr>
        <p:spPr>
          <a:xfrm flipH="1">
            <a:off x="2648973" y="3211580"/>
            <a:ext cx="371" cy="2203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9479D170-7A46-A04E-1505-23C8E0E4E7D3}"/>
              </a:ext>
            </a:extLst>
          </p:cNvPr>
          <p:cNvCxnSpPr>
            <a:cxnSpLocks/>
            <a:endCxn id="7" idx="1"/>
          </p:cNvCxnSpPr>
          <p:nvPr/>
        </p:nvCxnSpPr>
        <p:spPr>
          <a:xfrm flipV="1">
            <a:off x="3431288" y="3781528"/>
            <a:ext cx="456274" cy="57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EE4AB386-A3CC-DA0D-643C-3E6D16DBDD2F}"/>
              </a:ext>
            </a:extLst>
          </p:cNvPr>
          <p:cNvCxnSpPr>
            <a:cxnSpLocks/>
            <a:stCxn id="7" idx="0"/>
            <a:endCxn id="9" idx="2"/>
          </p:cNvCxnSpPr>
          <p:nvPr/>
        </p:nvCxnSpPr>
        <p:spPr>
          <a:xfrm flipH="1" flipV="1">
            <a:off x="4371838" y="3211579"/>
            <a:ext cx="6379" cy="2955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9C7E1A9A-BA2E-2E84-3575-CFB2A480E2A1}"/>
              </a:ext>
            </a:extLst>
          </p:cNvPr>
          <p:cNvCxnSpPr>
            <a:cxnSpLocks/>
            <a:stCxn id="9" idx="3"/>
            <a:endCxn id="8" idx="1"/>
          </p:cNvCxnSpPr>
          <p:nvPr/>
        </p:nvCxnSpPr>
        <p:spPr>
          <a:xfrm flipV="1">
            <a:off x="4906166" y="2943189"/>
            <a:ext cx="411854" cy="47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57CAC246-FEA7-D23D-250F-886CC229A2FD}"/>
              </a:ext>
            </a:extLst>
          </p:cNvPr>
          <p:cNvCxnSpPr>
            <a:cxnSpLocks/>
            <a:stCxn id="8" idx="2"/>
            <a:endCxn id="11" idx="0"/>
          </p:cNvCxnSpPr>
          <p:nvPr/>
        </p:nvCxnSpPr>
        <p:spPr>
          <a:xfrm>
            <a:off x="5938276" y="3206869"/>
            <a:ext cx="17222" cy="3217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1" name="Rectangle 30">
            <a:extLst>
              <a:ext uri="{FF2B5EF4-FFF2-40B4-BE49-F238E27FC236}">
                <a16:creationId xmlns:a16="http://schemas.microsoft.com/office/drawing/2014/main" id="{1306264C-2752-EC9A-4A11-69CE1A66E59E}"/>
              </a:ext>
            </a:extLst>
          </p:cNvPr>
          <p:cNvSpPr/>
          <p:nvPr/>
        </p:nvSpPr>
        <p:spPr>
          <a:xfrm>
            <a:off x="1659400" y="2210266"/>
            <a:ext cx="5144429" cy="197697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35" name="Cylinder 34">
            <a:extLst>
              <a:ext uri="{FF2B5EF4-FFF2-40B4-BE49-F238E27FC236}">
                <a16:creationId xmlns:a16="http://schemas.microsoft.com/office/drawing/2014/main" id="{CE07C2E9-B73C-7420-0523-E6670E699495}"/>
              </a:ext>
            </a:extLst>
          </p:cNvPr>
          <p:cNvSpPr/>
          <p:nvPr/>
        </p:nvSpPr>
        <p:spPr>
          <a:xfrm>
            <a:off x="257457" y="2327961"/>
            <a:ext cx="514192" cy="60960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a:p>
        </p:txBody>
      </p:sp>
      <p:sp>
        <p:nvSpPr>
          <p:cNvPr id="36" name="Cylinder 35">
            <a:extLst>
              <a:ext uri="{FF2B5EF4-FFF2-40B4-BE49-F238E27FC236}">
                <a16:creationId xmlns:a16="http://schemas.microsoft.com/office/drawing/2014/main" id="{9D5409F2-B3DB-6758-CD05-E9303F821623}"/>
              </a:ext>
            </a:extLst>
          </p:cNvPr>
          <p:cNvSpPr/>
          <p:nvPr/>
        </p:nvSpPr>
        <p:spPr>
          <a:xfrm>
            <a:off x="314417" y="3594506"/>
            <a:ext cx="514192" cy="60960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a:p>
        </p:txBody>
      </p:sp>
      <p:sp>
        <p:nvSpPr>
          <p:cNvPr id="37" name="Cylinder 36">
            <a:extLst>
              <a:ext uri="{FF2B5EF4-FFF2-40B4-BE49-F238E27FC236}">
                <a16:creationId xmlns:a16="http://schemas.microsoft.com/office/drawing/2014/main" id="{97002D1B-EA3D-9159-F666-1179816EF5FB}"/>
              </a:ext>
            </a:extLst>
          </p:cNvPr>
          <p:cNvSpPr/>
          <p:nvPr/>
        </p:nvSpPr>
        <p:spPr>
          <a:xfrm>
            <a:off x="3566680" y="1385808"/>
            <a:ext cx="514192" cy="528924"/>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L"/>
          </a:p>
        </p:txBody>
      </p:sp>
      <p:sp>
        <p:nvSpPr>
          <p:cNvPr id="38" name="Cylinder 37">
            <a:extLst>
              <a:ext uri="{FF2B5EF4-FFF2-40B4-BE49-F238E27FC236}">
                <a16:creationId xmlns:a16="http://schemas.microsoft.com/office/drawing/2014/main" id="{B6027D2C-A977-2B24-5854-F8645F609B70}"/>
              </a:ext>
            </a:extLst>
          </p:cNvPr>
          <p:cNvSpPr/>
          <p:nvPr/>
        </p:nvSpPr>
        <p:spPr>
          <a:xfrm>
            <a:off x="4710885" y="1368926"/>
            <a:ext cx="514192" cy="545806"/>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39" name="Cylinder 38">
            <a:extLst>
              <a:ext uri="{FF2B5EF4-FFF2-40B4-BE49-F238E27FC236}">
                <a16:creationId xmlns:a16="http://schemas.microsoft.com/office/drawing/2014/main" id="{DB0EBE76-D258-134B-436B-94C5F3454FD7}"/>
              </a:ext>
            </a:extLst>
          </p:cNvPr>
          <p:cNvSpPr/>
          <p:nvPr/>
        </p:nvSpPr>
        <p:spPr>
          <a:xfrm>
            <a:off x="7756234" y="2918981"/>
            <a:ext cx="514192" cy="6096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40" name="Cube 39">
            <a:extLst>
              <a:ext uri="{FF2B5EF4-FFF2-40B4-BE49-F238E27FC236}">
                <a16:creationId xmlns:a16="http://schemas.microsoft.com/office/drawing/2014/main" id="{9261BE81-AEEF-6283-B5C8-A9E4B1F39DBE}"/>
              </a:ext>
            </a:extLst>
          </p:cNvPr>
          <p:cNvSpPr/>
          <p:nvPr/>
        </p:nvSpPr>
        <p:spPr>
          <a:xfrm>
            <a:off x="2010878" y="4561086"/>
            <a:ext cx="1208478" cy="491183"/>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1" name="Cube 40">
            <a:extLst>
              <a:ext uri="{FF2B5EF4-FFF2-40B4-BE49-F238E27FC236}">
                <a16:creationId xmlns:a16="http://schemas.microsoft.com/office/drawing/2014/main" id="{F8E71E96-B697-E118-801C-3B9EE0C5648B}"/>
              </a:ext>
            </a:extLst>
          </p:cNvPr>
          <p:cNvSpPr/>
          <p:nvPr/>
        </p:nvSpPr>
        <p:spPr>
          <a:xfrm>
            <a:off x="3759503" y="4581163"/>
            <a:ext cx="1208478" cy="491183"/>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NL"/>
          </a:p>
        </p:txBody>
      </p:sp>
      <p:sp>
        <p:nvSpPr>
          <p:cNvPr id="42" name="Cube 41">
            <a:extLst>
              <a:ext uri="{FF2B5EF4-FFF2-40B4-BE49-F238E27FC236}">
                <a16:creationId xmlns:a16="http://schemas.microsoft.com/office/drawing/2014/main" id="{4B1762B5-E6D4-25E6-C761-5AEBAFA8C623}"/>
              </a:ext>
            </a:extLst>
          </p:cNvPr>
          <p:cNvSpPr/>
          <p:nvPr/>
        </p:nvSpPr>
        <p:spPr>
          <a:xfrm>
            <a:off x="5508128" y="4579779"/>
            <a:ext cx="1208478" cy="491183"/>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NL"/>
          </a:p>
        </p:txBody>
      </p:sp>
      <p:sp>
        <p:nvSpPr>
          <p:cNvPr id="43" name="Rectangle 42">
            <a:extLst>
              <a:ext uri="{FF2B5EF4-FFF2-40B4-BE49-F238E27FC236}">
                <a16:creationId xmlns:a16="http://schemas.microsoft.com/office/drawing/2014/main" id="{2CEAA896-9E5A-B9C3-53E6-BDFED1FA1B6A}"/>
              </a:ext>
            </a:extLst>
          </p:cNvPr>
          <p:cNvSpPr/>
          <p:nvPr/>
        </p:nvSpPr>
        <p:spPr>
          <a:xfrm>
            <a:off x="1665250" y="4440509"/>
            <a:ext cx="5144429" cy="7700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cxnSp>
        <p:nvCxnSpPr>
          <p:cNvPr id="45" name="Straight Arrow Connector 44">
            <a:extLst>
              <a:ext uri="{FF2B5EF4-FFF2-40B4-BE49-F238E27FC236}">
                <a16:creationId xmlns:a16="http://schemas.microsoft.com/office/drawing/2014/main" id="{3EF56BA5-3D8A-527E-DB13-2B5A236E8FFD}"/>
              </a:ext>
            </a:extLst>
          </p:cNvPr>
          <p:cNvCxnSpPr>
            <a:cxnSpLocks/>
            <a:stCxn id="43" idx="0"/>
            <a:endCxn id="31" idx="2"/>
          </p:cNvCxnSpPr>
          <p:nvPr/>
        </p:nvCxnSpPr>
        <p:spPr>
          <a:xfrm flipH="1" flipV="1">
            <a:off x="4231614" y="4187245"/>
            <a:ext cx="5850" cy="2532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EE83D499-18C0-0726-918A-769F52FEB54D}"/>
              </a:ext>
            </a:extLst>
          </p:cNvPr>
          <p:cNvSpPr txBox="1"/>
          <p:nvPr/>
        </p:nvSpPr>
        <p:spPr>
          <a:xfrm>
            <a:off x="3795637" y="5179402"/>
            <a:ext cx="1234068" cy="523220"/>
          </a:xfrm>
          <a:prstGeom prst="rect">
            <a:avLst/>
          </a:prstGeom>
          <a:noFill/>
        </p:spPr>
        <p:txBody>
          <a:bodyPr wrap="square" rtlCol="0">
            <a:spAutoFit/>
          </a:bodyPr>
          <a:lstStyle/>
          <a:p>
            <a:pPr algn="ctr"/>
            <a:r>
              <a:rPr lang="en-US" sz="1400" b="1" dirty="0"/>
              <a:t>ML Training Engine</a:t>
            </a:r>
            <a:endParaRPr lang="en-NL" sz="1400" b="1" dirty="0"/>
          </a:p>
        </p:txBody>
      </p:sp>
      <p:sp>
        <p:nvSpPr>
          <p:cNvPr id="48" name="TextBox 47">
            <a:extLst>
              <a:ext uri="{FF2B5EF4-FFF2-40B4-BE49-F238E27FC236}">
                <a16:creationId xmlns:a16="http://schemas.microsoft.com/office/drawing/2014/main" id="{D46B0B7C-7563-CE8D-04BC-E645A4CFDBF5}"/>
              </a:ext>
            </a:extLst>
          </p:cNvPr>
          <p:cNvSpPr txBox="1"/>
          <p:nvPr/>
        </p:nvSpPr>
        <p:spPr>
          <a:xfrm>
            <a:off x="1708842" y="5195557"/>
            <a:ext cx="1722446" cy="523220"/>
          </a:xfrm>
          <a:prstGeom prst="rect">
            <a:avLst/>
          </a:prstGeom>
          <a:noFill/>
        </p:spPr>
        <p:txBody>
          <a:bodyPr wrap="square" rtlCol="0">
            <a:spAutoFit/>
          </a:bodyPr>
          <a:lstStyle/>
          <a:p>
            <a:pPr algn="ctr"/>
            <a:r>
              <a:rPr lang="en-US" sz="1400" b="1" dirty="0"/>
              <a:t>Data Processing  Engine</a:t>
            </a:r>
            <a:endParaRPr lang="en-NL" sz="1400" b="1" dirty="0"/>
          </a:p>
        </p:txBody>
      </p:sp>
      <p:sp>
        <p:nvSpPr>
          <p:cNvPr id="49" name="TextBox 48">
            <a:extLst>
              <a:ext uri="{FF2B5EF4-FFF2-40B4-BE49-F238E27FC236}">
                <a16:creationId xmlns:a16="http://schemas.microsoft.com/office/drawing/2014/main" id="{74B32983-11E6-C418-E63E-D83617CEDD5F}"/>
              </a:ext>
            </a:extLst>
          </p:cNvPr>
          <p:cNvSpPr txBox="1"/>
          <p:nvPr/>
        </p:nvSpPr>
        <p:spPr>
          <a:xfrm>
            <a:off x="5294519" y="5210230"/>
            <a:ext cx="1722446" cy="523220"/>
          </a:xfrm>
          <a:prstGeom prst="rect">
            <a:avLst/>
          </a:prstGeom>
          <a:noFill/>
        </p:spPr>
        <p:txBody>
          <a:bodyPr wrap="square" rtlCol="0">
            <a:spAutoFit/>
          </a:bodyPr>
          <a:lstStyle/>
          <a:p>
            <a:pPr algn="ctr"/>
            <a:r>
              <a:rPr lang="en-US" sz="1400" b="1" dirty="0"/>
              <a:t>Model Evaluation  Engine</a:t>
            </a:r>
            <a:endParaRPr lang="en-NL" sz="1400" b="1" dirty="0"/>
          </a:p>
        </p:txBody>
      </p:sp>
      <p:sp>
        <p:nvSpPr>
          <p:cNvPr id="50" name="TextBox 49">
            <a:extLst>
              <a:ext uri="{FF2B5EF4-FFF2-40B4-BE49-F238E27FC236}">
                <a16:creationId xmlns:a16="http://schemas.microsoft.com/office/drawing/2014/main" id="{3954A825-E84F-E655-84D4-ED6BD3DAAA90}"/>
              </a:ext>
            </a:extLst>
          </p:cNvPr>
          <p:cNvSpPr txBox="1"/>
          <p:nvPr/>
        </p:nvSpPr>
        <p:spPr>
          <a:xfrm>
            <a:off x="2489572" y="2252970"/>
            <a:ext cx="3554449" cy="307777"/>
          </a:xfrm>
          <a:prstGeom prst="rect">
            <a:avLst/>
          </a:prstGeom>
          <a:noFill/>
        </p:spPr>
        <p:txBody>
          <a:bodyPr wrap="square" rtlCol="0">
            <a:spAutoFit/>
          </a:bodyPr>
          <a:lstStyle/>
          <a:p>
            <a:pPr algn="ctr"/>
            <a:r>
              <a:rPr lang="en-US" sz="1400" b="1" dirty="0"/>
              <a:t>Continuous Training Pipeline </a:t>
            </a:r>
            <a:endParaRPr lang="en-NL" sz="1400" b="1" dirty="0"/>
          </a:p>
        </p:txBody>
      </p:sp>
      <p:sp>
        <p:nvSpPr>
          <p:cNvPr id="53" name="Rectangle 52">
            <a:extLst>
              <a:ext uri="{FF2B5EF4-FFF2-40B4-BE49-F238E27FC236}">
                <a16:creationId xmlns:a16="http://schemas.microsoft.com/office/drawing/2014/main" id="{65C15497-5A2C-40A8-E828-11EF51B1B022}"/>
              </a:ext>
            </a:extLst>
          </p:cNvPr>
          <p:cNvSpPr/>
          <p:nvPr/>
        </p:nvSpPr>
        <p:spPr>
          <a:xfrm>
            <a:off x="549018" y="1491336"/>
            <a:ext cx="1673793" cy="351227"/>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Re-training Trigger</a:t>
            </a:r>
            <a:endParaRPr lang="en-NL" sz="1400" dirty="0"/>
          </a:p>
        </p:txBody>
      </p:sp>
      <p:cxnSp>
        <p:nvCxnSpPr>
          <p:cNvPr id="55" name="Straight Arrow Connector 54">
            <a:extLst>
              <a:ext uri="{FF2B5EF4-FFF2-40B4-BE49-F238E27FC236}">
                <a16:creationId xmlns:a16="http://schemas.microsoft.com/office/drawing/2014/main" id="{66739BB0-7284-20BF-E457-7C36383552B7}"/>
              </a:ext>
            </a:extLst>
          </p:cNvPr>
          <p:cNvCxnSpPr>
            <a:stCxn id="53" idx="3"/>
          </p:cNvCxnSpPr>
          <p:nvPr/>
        </p:nvCxnSpPr>
        <p:spPr>
          <a:xfrm>
            <a:off x="2222810" y="1666950"/>
            <a:ext cx="208156" cy="543317"/>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6" name="Straight Arrow Connector 55">
            <a:extLst>
              <a:ext uri="{FF2B5EF4-FFF2-40B4-BE49-F238E27FC236}">
                <a16:creationId xmlns:a16="http://schemas.microsoft.com/office/drawing/2014/main" id="{D7F0CE92-3591-AB4F-DC46-3A31A659AAC7}"/>
              </a:ext>
            </a:extLst>
          </p:cNvPr>
          <p:cNvCxnSpPr>
            <a:cxnSpLocks/>
          </p:cNvCxnSpPr>
          <p:nvPr/>
        </p:nvCxnSpPr>
        <p:spPr>
          <a:xfrm flipV="1">
            <a:off x="911117" y="2679510"/>
            <a:ext cx="691322" cy="57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A2AC6300-320E-C3B3-D4F7-8A90C2C79597}"/>
              </a:ext>
            </a:extLst>
          </p:cNvPr>
          <p:cNvCxnSpPr>
            <a:cxnSpLocks/>
          </p:cNvCxnSpPr>
          <p:nvPr/>
        </p:nvCxnSpPr>
        <p:spPr>
          <a:xfrm>
            <a:off x="887319" y="3705701"/>
            <a:ext cx="6507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B1A2054F-2B2F-60D4-9309-97F77276E96C}"/>
              </a:ext>
            </a:extLst>
          </p:cNvPr>
          <p:cNvCxnSpPr>
            <a:cxnSpLocks/>
          </p:cNvCxnSpPr>
          <p:nvPr/>
        </p:nvCxnSpPr>
        <p:spPr>
          <a:xfrm>
            <a:off x="6839667" y="3320064"/>
            <a:ext cx="84724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A761FADC-8254-626A-60B2-129B859164BA}"/>
              </a:ext>
            </a:extLst>
          </p:cNvPr>
          <p:cNvCxnSpPr>
            <a:cxnSpLocks/>
            <a:endCxn id="37" idx="3"/>
          </p:cNvCxnSpPr>
          <p:nvPr/>
        </p:nvCxnSpPr>
        <p:spPr>
          <a:xfrm flipV="1">
            <a:off x="3823776" y="1914732"/>
            <a:ext cx="0" cy="295534"/>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024" name="Straight Arrow Connector 1023">
            <a:extLst>
              <a:ext uri="{FF2B5EF4-FFF2-40B4-BE49-F238E27FC236}">
                <a16:creationId xmlns:a16="http://schemas.microsoft.com/office/drawing/2014/main" id="{E42948A4-CCCE-DA0C-32FE-653954FDE08C}"/>
              </a:ext>
            </a:extLst>
          </p:cNvPr>
          <p:cNvCxnSpPr>
            <a:cxnSpLocks/>
          </p:cNvCxnSpPr>
          <p:nvPr/>
        </p:nvCxnSpPr>
        <p:spPr>
          <a:xfrm flipV="1">
            <a:off x="4967981" y="1914732"/>
            <a:ext cx="0" cy="295534"/>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25" name="TextBox 1024">
            <a:extLst>
              <a:ext uri="{FF2B5EF4-FFF2-40B4-BE49-F238E27FC236}">
                <a16:creationId xmlns:a16="http://schemas.microsoft.com/office/drawing/2014/main" id="{35A25AF5-191F-9FD6-A843-61F026FA4A85}"/>
              </a:ext>
            </a:extLst>
          </p:cNvPr>
          <p:cNvSpPr txBox="1"/>
          <p:nvPr/>
        </p:nvSpPr>
        <p:spPr>
          <a:xfrm>
            <a:off x="7165315" y="3660913"/>
            <a:ext cx="1558751" cy="307777"/>
          </a:xfrm>
          <a:prstGeom prst="rect">
            <a:avLst/>
          </a:prstGeom>
          <a:noFill/>
        </p:spPr>
        <p:txBody>
          <a:bodyPr wrap="square" rtlCol="0">
            <a:spAutoFit/>
          </a:bodyPr>
          <a:lstStyle/>
          <a:p>
            <a:pPr algn="ctr"/>
            <a:r>
              <a:rPr lang="en-US" sz="1400" b="1" dirty="0"/>
              <a:t>Model Registry</a:t>
            </a:r>
            <a:endParaRPr lang="en-NL" sz="1400" b="1" dirty="0"/>
          </a:p>
        </p:txBody>
      </p:sp>
      <p:sp>
        <p:nvSpPr>
          <p:cNvPr id="1029" name="TextBox 1028">
            <a:extLst>
              <a:ext uri="{FF2B5EF4-FFF2-40B4-BE49-F238E27FC236}">
                <a16:creationId xmlns:a16="http://schemas.microsoft.com/office/drawing/2014/main" id="{0E052A79-D103-E405-612D-454E8D5D850B}"/>
              </a:ext>
            </a:extLst>
          </p:cNvPr>
          <p:cNvSpPr txBox="1"/>
          <p:nvPr/>
        </p:nvSpPr>
        <p:spPr>
          <a:xfrm>
            <a:off x="6539580" y="2632762"/>
            <a:ext cx="1558751" cy="307777"/>
          </a:xfrm>
          <a:prstGeom prst="rect">
            <a:avLst/>
          </a:prstGeom>
          <a:noFill/>
        </p:spPr>
        <p:txBody>
          <a:bodyPr wrap="square" rtlCol="0">
            <a:spAutoFit/>
          </a:bodyPr>
          <a:lstStyle/>
          <a:p>
            <a:pPr algn="ctr"/>
            <a:r>
              <a:rPr lang="en-US" sz="1400" b="1" i="1" dirty="0">
                <a:solidFill>
                  <a:srgbClr val="000099"/>
                </a:solidFill>
              </a:rPr>
              <a:t>Models</a:t>
            </a:r>
            <a:endParaRPr lang="en-NL" sz="1400" b="1" i="1" dirty="0">
              <a:solidFill>
                <a:srgbClr val="000099"/>
              </a:solidFill>
            </a:endParaRPr>
          </a:p>
        </p:txBody>
      </p:sp>
      <p:sp>
        <p:nvSpPr>
          <p:cNvPr id="1030" name="TextBox 1029">
            <a:extLst>
              <a:ext uri="{FF2B5EF4-FFF2-40B4-BE49-F238E27FC236}">
                <a16:creationId xmlns:a16="http://schemas.microsoft.com/office/drawing/2014/main" id="{2D566512-756C-C0B1-3FDF-978589673AA7}"/>
              </a:ext>
            </a:extLst>
          </p:cNvPr>
          <p:cNvSpPr txBox="1"/>
          <p:nvPr/>
        </p:nvSpPr>
        <p:spPr>
          <a:xfrm>
            <a:off x="3788" y="4248466"/>
            <a:ext cx="1135466" cy="523220"/>
          </a:xfrm>
          <a:prstGeom prst="rect">
            <a:avLst/>
          </a:prstGeom>
          <a:noFill/>
        </p:spPr>
        <p:txBody>
          <a:bodyPr wrap="square" rtlCol="0">
            <a:spAutoFit/>
          </a:bodyPr>
          <a:lstStyle/>
          <a:p>
            <a:pPr algn="ctr"/>
            <a:r>
              <a:rPr lang="en-US" sz="1400" b="1" dirty="0"/>
              <a:t> Feature Store</a:t>
            </a:r>
            <a:endParaRPr lang="en-NL" sz="1400" b="1" dirty="0"/>
          </a:p>
        </p:txBody>
      </p:sp>
      <p:sp>
        <p:nvSpPr>
          <p:cNvPr id="1031" name="TextBox 1030">
            <a:extLst>
              <a:ext uri="{FF2B5EF4-FFF2-40B4-BE49-F238E27FC236}">
                <a16:creationId xmlns:a16="http://schemas.microsoft.com/office/drawing/2014/main" id="{EEF4A314-A1E0-996C-012A-F529E931599D}"/>
              </a:ext>
            </a:extLst>
          </p:cNvPr>
          <p:cNvSpPr txBox="1"/>
          <p:nvPr/>
        </p:nvSpPr>
        <p:spPr>
          <a:xfrm>
            <a:off x="-21019" y="2962171"/>
            <a:ext cx="1125293" cy="523220"/>
          </a:xfrm>
          <a:prstGeom prst="rect">
            <a:avLst/>
          </a:prstGeom>
          <a:noFill/>
        </p:spPr>
        <p:txBody>
          <a:bodyPr wrap="square" rtlCol="0">
            <a:spAutoFit/>
          </a:bodyPr>
          <a:lstStyle/>
          <a:p>
            <a:pPr algn="ctr"/>
            <a:r>
              <a:rPr lang="en-US" sz="1400" b="1" dirty="0"/>
              <a:t> Raw Data Store</a:t>
            </a:r>
            <a:endParaRPr lang="en-NL" sz="1400" b="1" dirty="0"/>
          </a:p>
        </p:txBody>
      </p:sp>
      <p:sp>
        <p:nvSpPr>
          <p:cNvPr id="1034" name="TextBox 1033">
            <a:extLst>
              <a:ext uri="{FF2B5EF4-FFF2-40B4-BE49-F238E27FC236}">
                <a16:creationId xmlns:a16="http://schemas.microsoft.com/office/drawing/2014/main" id="{F18E22F0-5158-4F76-FBF7-9256A2FED563}"/>
              </a:ext>
            </a:extLst>
          </p:cNvPr>
          <p:cNvSpPr txBox="1"/>
          <p:nvPr/>
        </p:nvSpPr>
        <p:spPr>
          <a:xfrm>
            <a:off x="2534133" y="1375937"/>
            <a:ext cx="1125293" cy="523220"/>
          </a:xfrm>
          <a:prstGeom prst="rect">
            <a:avLst/>
          </a:prstGeom>
          <a:noFill/>
        </p:spPr>
        <p:txBody>
          <a:bodyPr wrap="square" rtlCol="0">
            <a:spAutoFit/>
          </a:bodyPr>
          <a:lstStyle/>
          <a:p>
            <a:pPr algn="ctr"/>
            <a:r>
              <a:rPr lang="en-US" sz="1400" b="1" dirty="0"/>
              <a:t>Metadata Store</a:t>
            </a:r>
            <a:endParaRPr lang="en-NL" sz="1400" b="1" dirty="0"/>
          </a:p>
        </p:txBody>
      </p:sp>
      <p:sp>
        <p:nvSpPr>
          <p:cNvPr id="1035" name="TextBox 1034">
            <a:extLst>
              <a:ext uri="{FF2B5EF4-FFF2-40B4-BE49-F238E27FC236}">
                <a16:creationId xmlns:a16="http://schemas.microsoft.com/office/drawing/2014/main" id="{975B7DA2-6661-BC4B-5429-1E06628438AB}"/>
              </a:ext>
            </a:extLst>
          </p:cNvPr>
          <p:cNvSpPr txBox="1"/>
          <p:nvPr/>
        </p:nvSpPr>
        <p:spPr>
          <a:xfrm>
            <a:off x="5188653" y="1401556"/>
            <a:ext cx="1125293" cy="523220"/>
          </a:xfrm>
          <a:prstGeom prst="rect">
            <a:avLst/>
          </a:prstGeom>
          <a:noFill/>
        </p:spPr>
        <p:txBody>
          <a:bodyPr wrap="square" rtlCol="0">
            <a:spAutoFit/>
          </a:bodyPr>
          <a:lstStyle/>
          <a:p>
            <a:pPr algn="ctr"/>
            <a:r>
              <a:rPr lang="en-US" sz="1400" b="1" dirty="0"/>
              <a:t>Artifact Store</a:t>
            </a:r>
            <a:endParaRPr lang="en-NL" sz="1400" b="1" dirty="0"/>
          </a:p>
        </p:txBody>
      </p:sp>
      <p:sp>
        <p:nvSpPr>
          <p:cNvPr id="1036" name="Cube 1035">
            <a:extLst>
              <a:ext uri="{FF2B5EF4-FFF2-40B4-BE49-F238E27FC236}">
                <a16:creationId xmlns:a16="http://schemas.microsoft.com/office/drawing/2014/main" id="{3FB69D17-A615-27A5-4FAE-BC5EECDF13ED}"/>
              </a:ext>
            </a:extLst>
          </p:cNvPr>
          <p:cNvSpPr/>
          <p:nvPr/>
        </p:nvSpPr>
        <p:spPr>
          <a:xfrm>
            <a:off x="7165314" y="2962172"/>
            <a:ext cx="246530" cy="184795"/>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3" name="TextBox 2">
            <a:extLst>
              <a:ext uri="{FF2B5EF4-FFF2-40B4-BE49-F238E27FC236}">
                <a16:creationId xmlns:a16="http://schemas.microsoft.com/office/drawing/2014/main" id="{5CA75724-F749-2818-686F-33E4530D05A5}"/>
              </a:ext>
            </a:extLst>
          </p:cNvPr>
          <p:cNvSpPr txBox="1"/>
          <p:nvPr/>
        </p:nvSpPr>
        <p:spPr>
          <a:xfrm>
            <a:off x="1708842" y="5688763"/>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10" name="TextBox 9">
            <a:extLst>
              <a:ext uri="{FF2B5EF4-FFF2-40B4-BE49-F238E27FC236}">
                <a16:creationId xmlns:a16="http://schemas.microsoft.com/office/drawing/2014/main" id="{07E9460B-6C22-80C5-ACF5-6132BE9EB147}"/>
              </a:ext>
            </a:extLst>
          </p:cNvPr>
          <p:cNvSpPr txBox="1"/>
          <p:nvPr/>
        </p:nvSpPr>
        <p:spPr>
          <a:xfrm>
            <a:off x="6566744" y="1124551"/>
            <a:ext cx="2338589" cy="646331"/>
          </a:xfrm>
          <a:prstGeom prst="rect">
            <a:avLst/>
          </a:prstGeom>
          <a:noFill/>
        </p:spPr>
        <p:txBody>
          <a:bodyPr wrap="square" rtlCol="0">
            <a:spAutoFit/>
          </a:bodyPr>
          <a:lstStyle/>
          <a:p>
            <a:r>
              <a:rPr lang="en-US" b="1" i="1" dirty="0">
                <a:solidFill>
                  <a:srgbClr val="000099"/>
                </a:solidFill>
              </a:rPr>
              <a:t>What are the common Re-training triggers?</a:t>
            </a:r>
            <a:endParaRPr lang="en-NL" b="1" i="1" dirty="0">
              <a:solidFill>
                <a:srgbClr val="000099"/>
              </a:solidFill>
            </a:endParaRPr>
          </a:p>
        </p:txBody>
      </p:sp>
      <p:sp>
        <p:nvSpPr>
          <p:cNvPr id="12" name="Footer Placeholder 11">
            <a:extLst>
              <a:ext uri="{FF2B5EF4-FFF2-40B4-BE49-F238E27FC236}">
                <a16:creationId xmlns:a16="http://schemas.microsoft.com/office/drawing/2014/main" id="{7FF66175-5D1A-2071-0C18-53C36CD783D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85003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9C066-2AAA-E22F-1AB8-B0E402555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5BBB-32F8-D996-B5CB-4B81DFEC7407}"/>
              </a:ext>
            </a:extLst>
          </p:cNvPr>
          <p:cNvSpPr>
            <a:spLocks noGrp="1"/>
          </p:cNvSpPr>
          <p:nvPr>
            <p:ph type="title"/>
          </p:nvPr>
        </p:nvSpPr>
        <p:spPr>
          <a:xfrm>
            <a:off x="648000" y="513180"/>
            <a:ext cx="7848000" cy="351226"/>
          </a:xfrm>
        </p:spPr>
        <p:txBody>
          <a:bodyPr>
            <a:normAutofit fontScale="90000"/>
          </a:bodyPr>
          <a:lstStyle/>
          <a:p>
            <a:r>
              <a:rPr lang="en-US" dirty="0"/>
              <a:t>Automated (Continuous) Training (Cont’d)</a:t>
            </a:r>
            <a:endParaRPr lang="en-NL" dirty="0"/>
          </a:p>
        </p:txBody>
      </p:sp>
      <p:sp>
        <p:nvSpPr>
          <p:cNvPr id="3" name="Content Placeholder 2">
            <a:extLst>
              <a:ext uri="{FF2B5EF4-FFF2-40B4-BE49-F238E27FC236}">
                <a16:creationId xmlns:a16="http://schemas.microsoft.com/office/drawing/2014/main" id="{F5C5DAB9-9114-F072-F6B7-262246C50DBB}"/>
              </a:ext>
            </a:extLst>
          </p:cNvPr>
          <p:cNvSpPr>
            <a:spLocks noGrp="1"/>
          </p:cNvSpPr>
          <p:nvPr>
            <p:ph idx="1"/>
          </p:nvPr>
        </p:nvSpPr>
        <p:spPr>
          <a:xfrm>
            <a:off x="648000" y="1641022"/>
            <a:ext cx="7848000" cy="3159238"/>
          </a:xfrm>
        </p:spPr>
        <p:txBody>
          <a:bodyPr>
            <a:normAutofit fontScale="85000" lnSpcReduction="20000"/>
          </a:bodyPr>
          <a:lstStyle/>
          <a:p>
            <a:r>
              <a:rPr lang="en-US" dirty="0"/>
              <a:t>Trigger Types</a:t>
            </a:r>
          </a:p>
          <a:p>
            <a:pPr lvl="1"/>
            <a:r>
              <a:rPr lang="en-US" b="1" dirty="0"/>
              <a:t>On demand</a:t>
            </a:r>
            <a:r>
              <a:rPr lang="en-US" dirty="0"/>
              <a:t>: Ad-hoc the manual execution of the pipeline.</a:t>
            </a:r>
          </a:p>
          <a:p>
            <a:pPr lvl="1"/>
            <a:r>
              <a:rPr lang="en-US" b="1" dirty="0"/>
              <a:t>Scheduled</a:t>
            </a:r>
          </a:p>
          <a:p>
            <a:pPr lvl="2"/>
            <a:r>
              <a:rPr lang="en-US" dirty="0"/>
              <a:t>The models are retrained periodically, according to a schedule (e.g., </a:t>
            </a:r>
            <a:r>
              <a:rPr lang="en-US" sz="1800" dirty="0">
                <a:solidFill>
                  <a:srgbClr val="000000"/>
                </a:solidFill>
                <a:latin typeface="Arial" panose="020B0604020202020204" pitchFamily="34" charset="0"/>
              </a:rPr>
              <a:t>daily, weekly, or monthly).</a:t>
            </a:r>
            <a:endParaRPr lang="en-US" dirty="0"/>
          </a:p>
          <a:p>
            <a:pPr lvl="1"/>
            <a:r>
              <a:rPr lang="en-US" b="1" dirty="0"/>
              <a:t>Event-driven</a:t>
            </a:r>
            <a:endParaRPr lang="en-US" dirty="0"/>
          </a:p>
          <a:p>
            <a:pPr lvl="2"/>
            <a:r>
              <a:rPr lang="en-US" dirty="0"/>
              <a:t>An event indicates a change in the MLOps environment. e.g., updating the source code in the GitHub repository and adding a new feature set to the feature store. </a:t>
            </a:r>
          </a:p>
          <a:p>
            <a:pPr lvl="1"/>
            <a:r>
              <a:rPr lang="en-US" b="1" dirty="0"/>
              <a:t>Metric-based</a:t>
            </a:r>
          </a:p>
          <a:p>
            <a:pPr lvl="2"/>
            <a:r>
              <a:rPr lang="en-US" dirty="0"/>
              <a:t>Some metrics are monitored and used to determine if re-retraining is necessary.  e.g., model performance metrics and data quality metrics. </a:t>
            </a:r>
            <a:endParaRPr lang="en-NL" dirty="0"/>
          </a:p>
        </p:txBody>
      </p:sp>
      <p:sp>
        <p:nvSpPr>
          <p:cNvPr id="6" name="Footer Placeholder 5">
            <a:extLst>
              <a:ext uri="{FF2B5EF4-FFF2-40B4-BE49-F238E27FC236}">
                <a16:creationId xmlns:a16="http://schemas.microsoft.com/office/drawing/2014/main" id="{2EF6BA62-AC4D-0D13-15DD-F704A5C4630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7140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7D42-E7F1-C87F-943F-055CB2F8D270}"/>
              </a:ext>
            </a:extLst>
          </p:cNvPr>
          <p:cNvSpPr>
            <a:spLocks noGrp="1"/>
          </p:cNvSpPr>
          <p:nvPr>
            <p:ph type="title"/>
          </p:nvPr>
        </p:nvSpPr>
        <p:spPr>
          <a:xfrm>
            <a:off x="648000" y="513180"/>
            <a:ext cx="7848000" cy="351226"/>
          </a:xfrm>
        </p:spPr>
        <p:txBody>
          <a:bodyPr>
            <a:normAutofit fontScale="90000"/>
          </a:bodyPr>
          <a:lstStyle/>
          <a:p>
            <a:r>
              <a:rPr lang="en-US" dirty="0"/>
              <a:t>Automated (Continuous) Training (Cont’d)</a:t>
            </a:r>
            <a:endParaRPr lang="en-NL" dirty="0"/>
          </a:p>
        </p:txBody>
      </p:sp>
      <p:sp>
        <p:nvSpPr>
          <p:cNvPr id="3" name="Content Placeholder 2">
            <a:extLst>
              <a:ext uri="{FF2B5EF4-FFF2-40B4-BE49-F238E27FC236}">
                <a16:creationId xmlns:a16="http://schemas.microsoft.com/office/drawing/2014/main" id="{93699005-71A9-35DD-679E-E84FE6CD3A9F}"/>
              </a:ext>
            </a:extLst>
          </p:cNvPr>
          <p:cNvSpPr>
            <a:spLocks noGrp="1"/>
          </p:cNvSpPr>
          <p:nvPr>
            <p:ph idx="1"/>
          </p:nvPr>
        </p:nvSpPr>
        <p:spPr>
          <a:xfrm>
            <a:off x="648000" y="1641022"/>
            <a:ext cx="7848000" cy="3159238"/>
          </a:xfrm>
        </p:spPr>
        <p:txBody>
          <a:bodyPr>
            <a:normAutofit fontScale="85000" lnSpcReduction="20000"/>
          </a:bodyPr>
          <a:lstStyle/>
          <a:p>
            <a:r>
              <a:rPr lang="en-US" dirty="0"/>
              <a:t>Trigger Types</a:t>
            </a:r>
          </a:p>
          <a:p>
            <a:pPr lvl="1"/>
            <a:r>
              <a:rPr lang="en-US" b="1" dirty="0"/>
              <a:t>On demand</a:t>
            </a:r>
            <a:r>
              <a:rPr lang="en-US" dirty="0"/>
              <a:t>: Ad-hoc the manual execution of the pipeline.</a:t>
            </a:r>
          </a:p>
          <a:p>
            <a:pPr lvl="1"/>
            <a:r>
              <a:rPr lang="en-US" b="1" dirty="0"/>
              <a:t>Scheduled</a:t>
            </a:r>
          </a:p>
          <a:p>
            <a:pPr lvl="2"/>
            <a:r>
              <a:rPr lang="en-US" dirty="0"/>
              <a:t>The models are retrained periodically, according to a schedule (e.g., </a:t>
            </a:r>
            <a:r>
              <a:rPr lang="en-US" sz="1800" dirty="0">
                <a:solidFill>
                  <a:srgbClr val="000000"/>
                </a:solidFill>
                <a:latin typeface="Arial" panose="020B0604020202020204" pitchFamily="34" charset="0"/>
              </a:rPr>
              <a:t>daily, weekly, or monthly).</a:t>
            </a:r>
            <a:endParaRPr lang="en-US" dirty="0"/>
          </a:p>
          <a:p>
            <a:pPr lvl="1"/>
            <a:r>
              <a:rPr lang="en-US" b="1" dirty="0"/>
              <a:t>Event-driven</a:t>
            </a:r>
            <a:endParaRPr lang="en-US" dirty="0"/>
          </a:p>
          <a:p>
            <a:pPr lvl="2"/>
            <a:r>
              <a:rPr lang="en-US" dirty="0"/>
              <a:t>An event indicates a change in the MLOps environment. e.g., updating the source code in the GitHub repository and adding a new feature set to the feature store. </a:t>
            </a:r>
          </a:p>
          <a:p>
            <a:pPr lvl="1"/>
            <a:r>
              <a:rPr lang="en-US" b="1" dirty="0"/>
              <a:t>Metric-based</a:t>
            </a:r>
          </a:p>
          <a:p>
            <a:pPr lvl="2"/>
            <a:r>
              <a:rPr lang="en-US" dirty="0"/>
              <a:t>Some metrics are monitored and used to determine if re-retraining is necessary.  e.g., model performance metrics and data quality metrics. </a:t>
            </a:r>
            <a:endParaRPr lang="en-NL" dirty="0"/>
          </a:p>
        </p:txBody>
      </p:sp>
      <p:sp>
        <p:nvSpPr>
          <p:cNvPr id="5" name="TextBox 4">
            <a:extLst>
              <a:ext uri="{FF2B5EF4-FFF2-40B4-BE49-F238E27FC236}">
                <a16:creationId xmlns:a16="http://schemas.microsoft.com/office/drawing/2014/main" id="{DBD8D337-A780-6495-415B-F275B59ACF1F}"/>
              </a:ext>
            </a:extLst>
          </p:cNvPr>
          <p:cNvSpPr txBox="1"/>
          <p:nvPr/>
        </p:nvSpPr>
        <p:spPr>
          <a:xfrm>
            <a:off x="1934058" y="4815791"/>
            <a:ext cx="4332083" cy="338554"/>
          </a:xfrm>
          <a:prstGeom prst="rect">
            <a:avLst/>
          </a:prstGeom>
          <a:noFill/>
        </p:spPr>
        <p:txBody>
          <a:bodyPr wrap="none" rtlCol="0">
            <a:spAutoFit/>
          </a:bodyPr>
          <a:lstStyle/>
          <a:p>
            <a:r>
              <a:rPr lang="en-US" sz="1600" b="1" i="1" dirty="0">
                <a:solidFill>
                  <a:srgbClr val="000099"/>
                </a:solidFill>
              </a:rPr>
              <a:t>Can we combine Metric-based and Event-driven?</a:t>
            </a:r>
            <a:endParaRPr lang="en-NL" sz="1600" b="1" i="1" dirty="0">
              <a:solidFill>
                <a:srgbClr val="000099"/>
              </a:solidFill>
            </a:endParaRPr>
          </a:p>
        </p:txBody>
      </p:sp>
      <p:sp>
        <p:nvSpPr>
          <p:cNvPr id="6" name="Footer Placeholder 5">
            <a:extLst>
              <a:ext uri="{FF2B5EF4-FFF2-40B4-BE49-F238E27FC236}">
                <a16:creationId xmlns:a16="http://schemas.microsoft.com/office/drawing/2014/main" id="{A911E956-21A9-9F3A-52F3-E62B6939C14D}"/>
              </a:ext>
            </a:extLst>
          </p:cNvPr>
          <p:cNvSpPr>
            <a:spLocks noGrp="1"/>
          </p:cNvSpPr>
          <p:nvPr>
            <p:ph type="ftr" sz="quarter" idx="11"/>
          </p:nvPr>
        </p:nvSpPr>
        <p:spPr/>
        <p:txBody>
          <a:bodyPr/>
          <a:lstStyle/>
          <a:p>
            <a:pPr>
              <a:defRPr/>
            </a:pPr>
            <a:r>
              <a:rPr lang="en-US"/>
              <a:t>Sw. Evolution</a:t>
            </a:r>
          </a:p>
        </p:txBody>
      </p:sp>
      <p:sp>
        <p:nvSpPr>
          <p:cNvPr id="4" name="TextBox 3">
            <a:extLst>
              <a:ext uri="{FF2B5EF4-FFF2-40B4-BE49-F238E27FC236}">
                <a16:creationId xmlns:a16="http://schemas.microsoft.com/office/drawing/2014/main" id="{98C3A7B8-E4ED-0CD5-5620-4F586A6A291B}"/>
              </a:ext>
            </a:extLst>
          </p:cNvPr>
          <p:cNvSpPr txBox="1"/>
          <p:nvPr/>
        </p:nvSpPr>
        <p:spPr>
          <a:xfrm>
            <a:off x="7410893" y="1935126"/>
            <a:ext cx="583814" cy="369332"/>
          </a:xfrm>
          <a:prstGeom prst="rect">
            <a:avLst/>
          </a:prstGeom>
          <a:noFill/>
        </p:spPr>
        <p:txBody>
          <a:bodyPr wrap="none" rtlCol="0">
            <a:spAutoFit/>
          </a:bodyPr>
          <a:lstStyle/>
          <a:p>
            <a:r>
              <a:rPr lang="en-IT" b="1" dirty="0">
                <a:solidFill>
                  <a:srgbClr val="FF0000"/>
                </a:solidFill>
              </a:rPr>
              <a:t>66%</a:t>
            </a:r>
          </a:p>
        </p:txBody>
      </p:sp>
      <p:sp>
        <p:nvSpPr>
          <p:cNvPr id="7" name="TextBox 6">
            <a:extLst>
              <a:ext uri="{FF2B5EF4-FFF2-40B4-BE49-F238E27FC236}">
                <a16:creationId xmlns:a16="http://schemas.microsoft.com/office/drawing/2014/main" id="{DA842D0A-00D1-165C-CA66-AE85D44F913E}"/>
              </a:ext>
            </a:extLst>
          </p:cNvPr>
          <p:cNvSpPr txBox="1"/>
          <p:nvPr/>
        </p:nvSpPr>
        <p:spPr>
          <a:xfrm>
            <a:off x="2445488" y="2179675"/>
            <a:ext cx="583814" cy="369332"/>
          </a:xfrm>
          <a:prstGeom prst="rect">
            <a:avLst/>
          </a:prstGeom>
          <a:noFill/>
        </p:spPr>
        <p:txBody>
          <a:bodyPr wrap="none" rtlCol="0">
            <a:spAutoFit/>
          </a:bodyPr>
          <a:lstStyle/>
          <a:p>
            <a:r>
              <a:rPr lang="en-IT" b="1" dirty="0">
                <a:solidFill>
                  <a:srgbClr val="FF0000"/>
                </a:solidFill>
              </a:rPr>
              <a:t>24%</a:t>
            </a:r>
          </a:p>
        </p:txBody>
      </p:sp>
      <p:sp>
        <p:nvSpPr>
          <p:cNvPr id="8" name="TextBox 7">
            <a:extLst>
              <a:ext uri="{FF2B5EF4-FFF2-40B4-BE49-F238E27FC236}">
                <a16:creationId xmlns:a16="http://schemas.microsoft.com/office/drawing/2014/main" id="{49586D2C-694A-161C-D19B-77061204B179}"/>
              </a:ext>
            </a:extLst>
          </p:cNvPr>
          <p:cNvSpPr txBox="1"/>
          <p:nvPr/>
        </p:nvSpPr>
        <p:spPr>
          <a:xfrm>
            <a:off x="2690037" y="2881424"/>
            <a:ext cx="585417" cy="369332"/>
          </a:xfrm>
          <a:prstGeom prst="rect">
            <a:avLst/>
          </a:prstGeom>
          <a:noFill/>
        </p:spPr>
        <p:txBody>
          <a:bodyPr wrap="none" rtlCol="0">
            <a:spAutoFit/>
          </a:bodyPr>
          <a:lstStyle/>
          <a:p>
            <a:r>
              <a:rPr lang="en-IT" b="1" dirty="0">
                <a:solidFill>
                  <a:srgbClr val="FF0000"/>
                </a:solidFill>
              </a:rPr>
              <a:t>&lt;4%</a:t>
            </a:r>
          </a:p>
        </p:txBody>
      </p:sp>
      <p:sp>
        <p:nvSpPr>
          <p:cNvPr id="9" name="TextBox 8">
            <a:extLst>
              <a:ext uri="{FF2B5EF4-FFF2-40B4-BE49-F238E27FC236}">
                <a16:creationId xmlns:a16="http://schemas.microsoft.com/office/drawing/2014/main" id="{65C8C965-E689-FE8A-F388-A9BC0BD5C5F3}"/>
              </a:ext>
            </a:extLst>
          </p:cNvPr>
          <p:cNvSpPr txBox="1"/>
          <p:nvPr/>
        </p:nvSpPr>
        <p:spPr>
          <a:xfrm>
            <a:off x="2806995" y="3753294"/>
            <a:ext cx="585417" cy="369332"/>
          </a:xfrm>
          <a:prstGeom prst="rect">
            <a:avLst/>
          </a:prstGeom>
          <a:noFill/>
        </p:spPr>
        <p:txBody>
          <a:bodyPr wrap="none" rtlCol="0">
            <a:spAutoFit/>
          </a:bodyPr>
          <a:lstStyle/>
          <a:p>
            <a:r>
              <a:rPr lang="en-IT" b="1" dirty="0">
                <a:solidFill>
                  <a:srgbClr val="FF0000"/>
                </a:solidFill>
              </a:rPr>
              <a:t>~6%</a:t>
            </a:r>
          </a:p>
        </p:txBody>
      </p:sp>
    </p:spTree>
    <p:extLst>
      <p:ext uri="{BB962C8B-B14F-4D97-AF65-F5344CB8AC3E}">
        <p14:creationId xmlns:p14="http://schemas.microsoft.com/office/powerpoint/2010/main" val="187126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CEA2-D621-CD2C-511A-BBAA5560E4D0}"/>
              </a:ext>
            </a:extLst>
          </p:cNvPr>
          <p:cNvSpPr>
            <a:spLocks noGrp="1"/>
          </p:cNvSpPr>
          <p:nvPr>
            <p:ph type="title"/>
          </p:nvPr>
        </p:nvSpPr>
        <p:spPr/>
        <p:txBody>
          <a:bodyPr/>
          <a:lstStyle/>
          <a:p>
            <a:r>
              <a:rPr lang="en-US" dirty="0"/>
              <a:t>Automated (Continuous) Training (Cont’d)</a:t>
            </a:r>
          </a:p>
        </p:txBody>
      </p:sp>
      <p:sp>
        <p:nvSpPr>
          <p:cNvPr id="3" name="Content Placeholder 2">
            <a:extLst>
              <a:ext uri="{FF2B5EF4-FFF2-40B4-BE49-F238E27FC236}">
                <a16:creationId xmlns:a16="http://schemas.microsoft.com/office/drawing/2014/main" id="{7E83346F-AFDA-B3FF-3095-9026263F3D97}"/>
              </a:ext>
            </a:extLst>
          </p:cNvPr>
          <p:cNvSpPr>
            <a:spLocks noGrp="1"/>
          </p:cNvSpPr>
          <p:nvPr>
            <p:ph idx="1"/>
          </p:nvPr>
        </p:nvSpPr>
        <p:spPr>
          <a:xfrm>
            <a:off x="266700" y="1849098"/>
            <a:ext cx="8229300" cy="3159238"/>
          </a:xfrm>
        </p:spPr>
        <p:txBody>
          <a:bodyPr>
            <a:normAutofit fontScale="70000" lnSpcReduction="20000"/>
          </a:bodyPr>
          <a:lstStyle/>
          <a:p>
            <a:r>
              <a:rPr lang="en-US" dirty="0"/>
              <a:t>Assign the best retraining strategy for the following use cases:</a:t>
            </a:r>
          </a:p>
          <a:p>
            <a:pPr lvl="1"/>
            <a:r>
              <a:rPr lang="en-US" dirty="0"/>
              <a:t>A </a:t>
            </a:r>
            <a:r>
              <a:rPr lang="en-US" b="1" dirty="0"/>
              <a:t>student attrition model </a:t>
            </a:r>
            <a:r>
              <a:rPr lang="en-US" dirty="0"/>
              <a:t>that predicts whether a student will return the following semester. The predictions are made on the current cohort of students directly after midterms. </a:t>
            </a:r>
          </a:p>
          <a:p>
            <a:pPr lvl="1"/>
            <a:endParaRPr lang="en-US" dirty="0"/>
          </a:p>
          <a:p>
            <a:pPr lvl="1"/>
            <a:r>
              <a:rPr lang="en-US" dirty="0"/>
              <a:t>A </a:t>
            </a:r>
            <a:r>
              <a:rPr lang="en-US" b="1" dirty="0"/>
              <a:t>stock price predictor model </a:t>
            </a:r>
            <a:r>
              <a:rPr lang="en-US" dirty="0"/>
              <a:t>that continuously predict the future value of a stock traded on a stock exchange for getting profits.</a:t>
            </a:r>
          </a:p>
          <a:p>
            <a:pPr lvl="1"/>
            <a:endParaRPr lang="en-US" dirty="0"/>
          </a:p>
          <a:p>
            <a:pPr lvl="1"/>
            <a:r>
              <a:rPr lang="en-US" dirty="0"/>
              <a:t>The new (</a:t>
            </a:r>
            <a:r>
              <a:rPr lang="en-US" b="1" dirty="0"/>
              <a:t>automated</a:t>
            </a:r>
            <a:r>
              <a:rPr lang="en-US" dirty="0"/>
              <a:t>) ethical standard tests for a </a:t>
            </a:r>
            <a:r>
              <a:rPr lang="en-US" b="1" dirty="0"/>
              <a:t>facial recognition model </a:t>
            </a:r>
            <a:r>
              <a:rPr lang="en-US" dirty="0"/>
              <a:t>detected the use of sensitive personal data without anonymizing them. A new model needs to be retrained by properly preserving data privacy.</a:t>
            </a:r>
          </a:p>
          <a:p>
            <a:pPr lvl="1"/>
            <a:endParaRPr lang="en-US" dirty="0"/>
          </a:p>
          <a:p>
            <a:pPr lvl="1"/>
            <a:r>
              <a:rPr lang="en-US" dirty="0"/>
              <a:t>For a </a:t>
            </a:r>
            <a:r>
              <a:rPr lang="en-US" b="1" dirty="0"/>
              <a:t>sentiment prediction model</a:t>
            </a:r>
            <a:r>
              <a:rPr lang="en-US" dirty="0"/>
              <a:t>, a new tweets dataset is collected and made available in the source databases.   </a:t>
            </a:r>
          </a:p>
          <a:p>
            <a:pPr lvl="1"/>
            <a:endParaRPr lang="en-US" dirty="0"/>
          </a:p>
          <a:p>
            <a:endParaRPr lang="en-US" dirty="0"/>
          </a:p>
          <a:p>
            <a:pPr marL="0" indent="0">
              <a:buNone/>
            </a:pPr>
            <a:endParaRPr lang="en-US" dirty="0"/>
          </a:p>
        </p:txBody>
      </p:sp>
      <p:sp>
        <p:nvSpPr>
          <p:cNvPr id="7" name="TextBox 6">
            <a:extLst>
              <a:ext uri="{FF2B5EF4-FFF2-40B4-BE49-F238E27FC236}">
                <a16:creationId xmlns:a16="http://schemas.microsoft.com/office/drawing/2014/main" id="{A5029D05-92AB-8758-B6AB-8588C16B3C44}"/>
              </a:ext>
            </a:extLst>
          </p:cNvPr>
          <p:cNvSpPr txBox="1"/>
          <p:nvPr/>
        </p:nvSpPr>
        <p:spPr>
          <a:xfrm>
            <a:off x="4446640" y="2442701"/>
            <a:ext cx="1037463" cy="369332"/>
          </a:xfrm>
          <a:prstGeom prst="rect">
            <a:avLst/>
          </a:prstGeom>
          <a:noFill/>
        </p:spPr>
        <p:txBody>
          <a:bodyPr wrap="none" rtlCol="0">
            <a:spAutoFit/>
          </a:bodyPr>
          <a:lstStyle/>
          <a:p>
            <a:r>
              <a:rPr lang="en-US" dirty="0">
                <a:solidFill>
                  <a:srgbClr val="00B0F0"/>
                </a:solidFill>
              </a:rPr>
              <a:t>Schedule</a:t>
            </a:r>
          </a:p>
        </p:txBody>
      </p:sp>
      <p:sp>
        <p:nvSpPr>
          <p:cNvPr id="8" name="TextBox 7">
            <a:extLst>
              <a:ext uri="{FF2B5EF4-FFF2-40B4-BE49-F238E27FC236}">
                <a16:creationId xmlns:a16="http://schemas.microsoft.com/office/drawing/2014/main" id="{8A23A8FD-09BB-9324-1B68-D1915380E6BC}"/>
              </a:ext>
            </a:extLst>
          </p:cNvPr>
          <p:cNvSpPr txBox="1"/>
          <p:nvPr/>
        </p:nvSpPr>
        <p:spPr>
          <a:xfrm>
            <a:off x="6688920" y="4001594"/>
            <a:ext cx="1510222" cy="369332"/>
          </a:xfrm>
          <a:prstGeom prst="rect">
            <a:avLst/>
          </a:prstGeom>
          <a:noFill/>
        </p:spPr>
        <p:txBody>
          <a:bodyPr wrap="none" rtlCol="0">
            <a:spAutoFit/>
          </a:bodyPr>
          <a:lstStyle/>
          <a:p>
            <a:r>
              <a:rPr lang="en-US" dirty="0">
                <a:solidFill>
                  <a:srgbClr val="00B0F0"/>
                </a:solidFill>
              </a:rPr>
              <a:t>Event/Manual</a:t>
            </a:r>
          </a:p>
        </p:txBody>
      </p:sp>
      <p:sp>
        <p:nvSpPr>
          <p:cNvPr id="9" name="TextBox 8">
            <a:extLst>
              <a:ext uri="{FF2B5EF4-FFF2-40B4-BE49-F238E27FC236}">
                <a16:creationId xmlns:a16="http://schemas.microsoft.com/office/drawing/2014/main" id="{9A880028-B4D0-A0EB-D6B7-35AA954B8B16}"/>
              </a:ext>
            </a:extLst>
          </p:cNvPr>
          <p:cNvSpPr txBox="1"/>
          <p:nvPr/>
        </p:nvSpPr>
        <p:spPr>
          <a:xfrm>
            <a:off x="6558117" y="3088724"/>
            <a:ext cx="928459" cy="369332"/>
          </a:xfrm>
          <a:prstGeom prst="rect">
            <a:avLst/>
          </a:prstGeom>
          <a:noFill/>
        </p:spPr>
        <p:txBody>
          <a:bodyPr wrap="none" rtlCol="0">
            <a:spAutoFit/>
          </a:bodyPr>
          <a:lstStyle/>
          <a:p>
            <a:r>
              <a:rPr lang="en-US" dirty="0">
                <a:solidFill>
                  <a:srgbClr val="00B0F0"/>
                </a:solidFill>
              </a:rPr>
              <a:t>Metrics</a:t>
            </a:r>
          </a:p>
        </p:txBody>
      </p:sp>
      <p:sp>
        <p:nvSpPr>
          <p:cNvPr id="10" name="TextBox 9">
            <a:extLst>
              <a:ext uri="{FF2B5EF4-FFF2-40B4-BE49-F238E27FC236}">
                <a16:creationId xmlns:a16="http://schemas.microsoft.com/office/drawing/2014/main" id="{C4988530-8F31-F1DF-281A-1F4FE6C083F1}"/>
              </a:ext>
            </a:extLst>
          </p:cNvPr>
          <p:cNvSpPr txBox="1"/>
          <p:nvPr/>
        </p:nvSpPr>
        <p:spPr>
          <a:xfrm>
            <a:off x="5205821" y="4639004"/>
            <a:ext cx="705514" cy="369332"/>
          </a:xfrm>
          <a:prstGeom prst="rect">
            <a:avLst/>
          </a:prstGeom>
          <a:noFill/>
        </p:spPr>
        <p:txBody>
          <a:bodyPr wrap="none" rtlCol="0">
            <a:spAutoFit/>
          </a:bodyPr>
          <a:lstStyle/>
          <a:p>
            <a:r>
              <a:rPr lang="en-US" dirty="0">
                <a:solidFill>
                  <a:srgbClr val="00B0F0"/>
                </a:solidFill>
              </a:rPr>
              <a:t>Event</a:t>
            </a:r>
          </a:p>
        </p:txBody>
      </p:sp>
      <p:sp>
        <p:nvSpPr>
          <p:cNvPr id="5" name="Footer Placeholder 4">
            <a:extLst>
              <a:ext uri="{FF2B5EF4-FFF2-40B4-BE49-F238E27FC236}">
                <a16:creationId xmlns:a16="http://schemas.microsoft.com/office/drawing/2014/main" id="{9CFF80B6-36A1-0115-6351-E9349C2F554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8745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6C4F-1305-BED5-8BB1-8E5DFF95FF99}"/>
              </a:ext>
            </a:extLst>
          </p:cNvPr>
          <p:cNvSpPr>
            <a:spLocks noGrp="1"/>
          </p:cNvSpPr>
          <p:nvPr>
            <p:ph type="title"/>
          </p:nvPr>
        </p:nvSpPr>
        <p:spPr>
          <a:xfrm>
            <a:off x="582323" y="481290"/>
            <a:ext cx="7848000" cy="351226"/>
          </a:xfrm>
        </p:spPr>
        <p:txBody>
          <a:bodyPr>
            <a:normAutofit fontScale="90000"/>
          </a:bodyPr>
          <a:lstStyle/>
          <a:p>
            <a:r>
              <a:rPr lang="en-US" dirty="0"/>
              <a:t>Model Deployment</a:t>
            </a:r>
          </a:p>
        </p:txBody>
      </p:sp>
      <p:sp>
        <p:nvSpPr>
          <p:cNvPr id="5" name="Cylinder 4">
            <a:extLst>
              <a:ext uri="{FF2B5EF4-FFF2-40B4-BE49-F238E27FC236}">
                <a16:creationId xmlns:a16="http://schemas.microsoft.com/office/drawing/2014/main" id="{7273824F-B42B-DA44-CBD6-64ABB5F03486}"/>
              </a:ext>
            </a:extLst>
          </p:cNvPr>
          <p:cNvSpPr/>
          <p:nvPr/>
        </p:nvSpPr>
        <p:spPr>
          <a:xfrm>
            <a:off x="180675" y="3320946"/>
            <a:ext cx="758283" cy="661880"/>
          </a:xfrm>
          <a:prstGeom prst="can">
            <a:avLst>
              <a:gd name="adj" fmla="val 185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6" name="Rectangle: Rounded Corners 5">
            <a:extLst>
              <a:ext uri="{FF2B5EF4-FFF2-40B4-BE49-F238E27FC236}">
                <a16:creationId xmlns:a16="http://schemas.microsoft.com/office/drawing/2014/main" id="{72CC90C9-8AF1-BB18-6677-1CEE11807427}"/>
              </a:ext>
            </a:extLst>
          </p:cNvPr>
          <p:cNvSpPr/>
          <p:nvPr/>
        </p:nvSpPr>
        <p:spPr>
          <a:xfrm>
            <a:off x="1778616" y="2901141"/>
            <a:ext cx="758283" cy="672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a:t>
            </a:r>
            <a:endParaRPr lang="en-NL" sz="1600" dirty="0"/>
          </a:p>
        </p:txBody>
      </p:sp>
      <p:sp>
        <p:nvSpPr>
          <p:cNvPr id="7" name="Rectangle: Rounded Corners 6">
            <a:extLst>
              <a:ext uri="{FF2B5EF4-FFF2-40B4-BE49-F238E27FC236}">
                <a16:creationId xmlns:a16="http://schemas.microsoft.com/office/drawing/2014/main" id="{D0D53B09-CACF-924F-AC9A-51168EAD9CA9}"/>
              </a:ext>
            </a:extLst>
          </p:cNvPr>
          <p:cNvSpPr/>
          <p:nvPr/>
        </p:nvSpPr>
        <p:spPr>
          <a:xfrm>
            <a:off x="2831477" y="2901141"/>
            <a:ext cx="1517499" cy="672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 Serving App Image</a:t>
            </a:r>
            <a:endParaRPr lang="en-NL" sz="1600" dirty="0"/>
          </a:p>
        </p:txBody>
      </p:sp>
      <p:sp>
        <p:nvSpPr>
          <p:cNvPr id="8" name="Rectangle: Rounded Corners 7">
            <a:extLst>
              <a:ext uri="{FF2B5EF4-FFF2-40B4-BE49-F238E27FC236}">
                <a16:creationId xmlns:a16="http://schemas.microsoft.com/office/drawing/2014/main" id="{95157225-AAE8-3FB9-64CF-DA2B7EC06A06}"/>
              </a:ext>
            </a:extLst>
          </p:cNvPr>
          <p:cNvSpPr/>
          <p:nvPr/>
        </p:nvSpPr>
        <p:spPr>
          <a:xfrm>
            <a:off x="4643554" y="2909207"/>
            <a:ext cx="1231287" cy="672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Register Image</a:t>
            </a:r>
            <a:endParaRPr lang="en-NL" sz="1600" dirty="0"/>
          </a:p>
        </p:txBody>
      </p:sp>
      <p:sp>
        <p:nvSpPr>
          <p:cNvPr id="10" name="Cylinder 9">
            <a:extLst>
              <a:ext uri="{FF2B5EF4-FFF2-40B4-BE49-F238E27FC236}">
                <a16:creationId xmlns:a16="http://schemas.microsoft.com/office/drawing/2014/main" id="{08B254D2-8029-DABB-E49C-BA2DFC4FE9FA}"/>
              </a:ext>
            </a:extLst>
          </p:cNvPr>
          <p:cNvSpPr/>
          <p:nvPr/>
        </p:nvSpPr>
        <p:spPr>
          <a:xfrm>
            <a:off x="5002101" y="1534627"/>
            <a:ext cx="514192" cy="5458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0E761503-DCB1-2E65-9DF7-C5AB3F9E40DF}"/>
              </a:ext>
            </a:extLst>
          </p:cNvPr>
          <p:cNvSpPr txBox="1"/>
          <p:nvPr/>
        </p:nvSpPr>
        <p:spPr>
          <a:xfrm>
            <a:off x="4400656" y="1112204"/>
            <a:ext cx="1887745" cy="307777"/>
          </a:xfrm>
          <a:prstGeom prst="rect">
            <a:avLst/>
          </a:prstGeom>
          <a:noFill/>
        </p:spPr>
        <p:txBody>
          <a:bodyPr wrap="square" rtlCol="0">
            <a:spAutoFit/>
          </a:bodyPr>
          <a:lstStyle/>
          <a:p>
            <a:pPr algn="ctr"/>
            <a:r>
              <a:rPr lang="en-US" sz="1400" b="1" dirty="0"/>
              <a:t>Artifact Registry</a:t>
            </a:r>
            <a:endParaRPr lang="en-NL" sz="1400" b="1" dirty="0"/>
          </a:p>
        </p:txBody>
      </p:sp>
      <p:cxnSp>
        <p:nvCxnSpPr>
          <p:cNvPr id="14" name="Straight Arrow Connector 13">
            <a:extLst>
              <a:ext uri="{FF2B5EF4-FFF2-40B4-BE49-F238E27FC236}">
                <a16:creationId xmlns:a16="http://schemas.microsoft.com/office/drawing/2014/main" id="{F4C40D83-CD3E-CA7A-1691-32A79AD92C32}"/>
              </a:ext>
            </a:extLst>
          </p:cNvPr>
          <p:cNvCxnSpPr>
            <a:cxnSpLocks/>
            <a:stCxn id="6" idx="3"/>
            <a:endCxn id="7" idx="1"/>
          </p:cNvCxnSpPr>
          <p:nvPr/>
        </p:nvCxnSpPr>
        <p:spPr>
          <a:xfrm>
            <a:off x="2536898" y="3237304"/>
            <a:ext cx="2945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12FBE399-8348-EC1F-8E0E-755021EB253C}"/>
              </a:ext>
            </a:extLst>
          </p:cNvPr>
          <p:cNvCxnSpPr>
            <a:cxnSpLocks/>
            <a:stCxn id="7" idx="3"/>
            <a:endCxn id="8" idx="1"/>
          </p:cNvCxnSpPr>
          <p:nvPr/>
        </p:nvCxnSpPr>
        <p:spPr>
          <a:xfrm>
            <a:off x="4348975" y="3237304"/>
            <a:ext cx="294578" cy="80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717296E4-3A71-1225-0E34-FC8A7071AD96}"/>
              </a:ext>
            </a:extLst>
          </p:cNvPr>
          <p:cNvSpPr txBox="1"/>
          <p:nvPr/>
        </p:nvSpPr>
        <p:spPr>
          <a:xfrm>
            <a:off x="72630" y="4115075"/>
            <a:ext cx="1485441" cy="307777"/>
          </a:xfrm>
          <a:prstGeom prst="rect">
            <a:avLst/>
          </a:prstGeom>
          <a:noFill/>
        </p:spPr>
        <p:txBody>
          <a:bodyPr wrap="square" rtlCol="0">
            <a:spAutoFit/>
          </a:bodyPr>
          <a:lstStyle/>
          <a:p>
            <a:pPr algn="ctr"/>
            <a:r>
              <a:rPr lang="en-US" sz="1400" b="1" dirty="0"/>
              <a:t>Model Registry</a:t>
            </a:r>
            <a:endParaRPr lang="en-NL" sz="1400" b="1" dirty="0"/>
          </a:p>
        </p:txBody>
      </p:sp>
      <p:sp>
        <p:nvSpPr>
          <p:cNvPr id="28" name="Rectangle 27">
            <a:extLst>
              <a:ext uri="{FF2B5EF4-FFF2-40B4-BE49-F238E27FC236}">
                <a16:creationId xmlns:a16="http://schemas.microsoft.com/office/drawing/2014/main" id="{1EC5C4F9-98EB-403D-8E34-EEEE65193A1B}"/>
              </a:ext>
            </a:extLst>
          </p:cNvPr>
          <p:cNvSpPr/>
          <p:nvPr/>
        </p:nvSpPr>
        <p:spPr>
          <a:xfrm>
            <a:off x="1568605" y="2651638"/>
            <a:ext cx="6861718" cy="14273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cxnSp>
        <p:nvCxnSpPr>
          <p:cNvPr id="30" name="Straight Arrow Connector 29">
            <a:extLst>
              <a:ext uri="{FF2B5EF4-FFF2-40B4-BE49-F238E27FC236}">
                <a16:creationId xmlns:a16="http://schemas.microsoft.com/office/drawing/2014/main" id="{AF8B4001-9691-49B2-0919-DBEAB1D3A8C3}"/>
              </a:ext>
            </a:extLst>
          </p:cNvPr>
          <p:cNvCxnSpPr>
            <a:cxnSpLocks/>
            <a:stCxn id="5" idx="4"/>
            <a:endCxn id="28" idx="1"/>
          </p:cNvCxnSpPr>
          <p:nvPr/>
        </p:nvCxnSpPr>
        <p:spPr>
          <a:xfrm flipV="1">
            <a:off x="938957" y="3365316"/>
            <a:ext cx="629648" cy="2865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5C7C8E1A-A500-6B08-3CE3-38CD69838EE4}"/>
              </a:ext>
            </a:extLst>
          </p:cNvPr>
          <p:cNvCxnSpPr>
            <a:cxnSpLocks/>
            <a:stCxn id="10" idx="3"/>
            <a:endCxn id="8" idx="0"/>
          </p:cNvCxnSpPr>
          <p:nvPr/>
        </p:nvCxnSpPr>
        <p:spPr>
          <a:xfrm>
            <a:off x="5259197" y="2080434"/>
            <a:ext cx="0" cy="82877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ACC629C-A6CF-02BD-C7C9-BB896C583F5E}"/>
              </a:ext>
            </a:extLst>
          </p:cNvPr>
          <p:cNvSpPr txBox="1"/>
          <p:nvPr/>
        </p:nvSpPr>
        <p:spPr>
          <a:xfrm>
            <a:off x="3130770" y="3673033"/>
            <a:ext cx="3038648" cy="307777"/>
          </a:xfrm>
          <a:prstGeom prst="rect">
            <a:avLst/>
          </a:prstGeom>
          <a:noFill/>
        </p:spPr>
        <p:txBody>
          <a:bodyPr wrap="square" rtlCol="0">
            <a:spAutoFit/>
          </a:bodyPr>
          <a:lstStyle/>
          <a:p>
            <a:pPr algn="ctr"/>
            <a:r>
              <a:rPr lang="en-US" sz="1400" b="1" dirty="0"/>
              <a:t>Model Deployment CI-CD Pipeline</a:t>
            </a:r>
            <a:endParaRPr lang="en-NL" sz="1400" b="1" dirty="0"/>
          </a:p>
        </p:txBody>
      </p:sp>
      <p:sp>
        <p:nvSpPr>
          <p:cNvPr id="46" name="Cube 45">
            <a:extLst>
              <a:ext uri="{FF2B5EF4-FFF2-40B4-BE49-F238E27FC236}">
                <a16:creationId xmlns:a16="http://schemas.microsoft.com/office/drawing/2014/main" id="{5BD168E1-D332-1EEA-CE4B-638F18BA47B6}"/>
              </a:ext>
            </a:extLst>
          </p:cNvPr>
          <p:cNvSpPr/>
          <p:nvPr/>
        </p:nvSpPr>
        <p:spPr>
          <a:xfrm>
            <a:off x="1154250" y="3625018"/>
            <a:ext cx="294579" cy="25846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NL" sz="1100" dirty="0"/>
          </a:p>
        </p:txBody>
      </p:sp>
      <p:sp>
        <p:nvSpPr>
          <p:cNvPr id="59" name="Rectangle: Rounded Corners 58">
            <a:extLst>
              <a:ext uri="{FF2B5EF4-FFF2-40B4-BE49-F238E27FC236}">
                <a16:creationId xmlns:a16="http://schemas.microsoft.com/office/drawing/2014/main" id="{9762D81C-D516-1228-327C-B9CDDFFD1C46}"/>
              </a:ext>
            </a:extLst>
          </p:cNvPr>
          <p:cNvSpPr/>
          <p:nvPr/>
        </p:nvSpPr>
        <p:spPr>
          <a:xfrm>
            <a:off x="6169418" y="2796149"/>
            <a:ext cx="2106718" cy="831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Model Serving App Image</a:t>
            </a:r>
            <a:endParaRPr lang="en-NL" sz="1600" dirty="0"/>
          </a:p>
        </p:txBody>
      </p:sp>
      <p:cxnSp>
        <p:nvCxnSpPr>
          <p:cNvPr id="2053" name="Straight Arrow Connector 2052">
            <a:extLst>
              <a:ext uri="{FF2B5EF4-FFF2-40B4-BE49-F238E27FC236}">
                <a16:creationId xmlns:a16="http://schemas.microsoft.com/office/drawing/2014/main" id="{D705C5C1-49FF-0F09-3502-461376A26CA0}"/>
              </a:ext>
            </a:extLst>
          </p:cNvPr>
          <p:cNvCxnSpPr>
            <a:cxnSpLocks/>
          </p:cNvCxnSpPr>
          <p:nvPr/>
        </p:nvCxnSpPr>
        <p:spPr>
          <a:xfrm>
            <a:off x="5874840" y="3212099"/>
            <a:ext cx="2945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62" name="Cylinder 2061">
            <a:extLst>
              <a:ext uri="{FF2B5EF4-FFF2-40B4-BE49-F238E27FC236}">
                <a16:creationId xmlns:a16="http://schemas.microsoft.com/office/drawing/2014/main" id="{1C1CB19C-9942-BA92-E0AB-42FFC7D35138}"/>
              </a:ext>
            </a:extLst>
          </p:cNvPr>
          <p:cNvSpPr/>
          <p:nvPr/>
        </p:nvSpPr>
        <p:spPr>
          <a:xfrm>
            <a:off x="72630" y="2296967"/>
            <a:ext cx="987415" cy="661880"/>
          </a:xfrm>
          <a:prstGeom prst="can">
            <a:avLst>
              <a:gd name="adj" fmla="val 185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NL"/>
          </a:p>
        </p:txBody>
      </p:sp>
      <p:sp>
        <p:nvSpPr>
          <p:cNvPr id="2063" name="TextBox 2062">
            <a:extLst>
              <a:ext uri="{FF2B5EF4-FFF2-40B4-BE49-F238E27FC236}">
                <a16:creationId xmlns:a16="http://schemas.microsoft.com/office/drawing/2014/main" id="{CFB7D7D7-9AE0-02BE-693A-CAEDF86F5BA8}"/>
              </a:ext>
            </a:extLst>
          </p:cNvPr>
          <p:cNvSpPr txBox="1"/>
          <p:nvPr/>
        </p:nvSpPr>
        <p:spPr>
          <a:xfrm>
            <a:off x="72629" y="1611703"/>
            <a:ext cx="758284" cy="646331"/>
          </a:xfrm>
          <a:prstGeom prst="rect">
            <a:avLst/>
          </a:prstGeom>
          <a:noFill/>
        </p:spPr>
        <p:txBody>
          <a:bodyPr wrap="square" rtlCol="0">
            <a:spAutoFit/>
          </a:bodyPr>
          <a:lstStyle/>
          <a:p>
            <a:pPr algn="ctr"/>
            <a:r>
              <a:rPr lang="en-US" sz="1200" b="1" dirty="0"/>
              <a:t>Version Control</a:t>
            </a:r>
          </a:p>
          <a:p>
            <a:pPr algn="ctr"/>
            <a:r>
              <a:rPr lang="en-US" sz="1200" b="1" dirty="0"/>
              <a:t>System</a:t>
            </a:r>
            <a:endParaRPr lang="en-NL" sz="1200" b="1" dirty="0"/>
          </a:p>
        </p:txBody>
      </p:sp>
      <p:cxnSp>
        <p:nvCxnSpPr>
          <p:cNvPr id="2065" name="Straight Arrow Connector 2064">
            <a:extLst>
              <a:ext uri="{FF2B5EF4-FFF2-40B4-BE49-F238E27FC236}">
                <a16:creationId xmlns:a16="http://schemas.microsoft.com/office/drawing/2014/main" id="{EDE1A315-E0EB-66B3-6552-A1ED11975C79}"/>
              </a:ext>
            </a:extLst>
          </p:cNvPr>
          <p:cNvCxnSpPr>
            <a:cxnSpLocks/>
            <a:stCxn id="2062" idx="4"/>
          </p:cNvCxnSpPr>
          <p:nvPr/>
        </p:nvCxnSpPr>
        <p:spPr>
          <a:xfrm>
            <a:off x="1060045" y="2627907"/>
            <a:ext cx="443067" cy="3293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69" name="Rectangle 2068">
            <a:extLst>
              <a:ext uri="{FF2B5EF4-FFF2-40B4-BE49-F238E27FC236}">
                <a16:creationId xmlns:a16="http://schemas.microsoft.com/office/drawing/2014/main" id="{34845DB5-5FBE-942A-43D7-8C6954577830}"/>
              </a:ext>
            </a:extLst>
          </p:cNvPr>
          <p:cNvSpPr/>
          <p:nvPr/>
        </p:nvSpPr>
        <p:spPr>
          <a:xfrm>
            <a:off x="1253782" y="1637973"/>
            <a:ext cx="2106453" cy="435552"/>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Re-deployment Trigger</a:t>
            </a:r>
            <a:endParaRPr lang="en-NL" sz="1400" dirty="0"/>
          </a:p>
        </p:txBody>
      </p:sp>
      <p:cxnSp>
        <p:nvCxnSpPr>
          <p:cNvPr id="2071" name="Straight Arrow Connector 2070">
            <a:extLst>
              <a:ext uri="{FF2B5EF4-FFF2-40B4-BE49-F238E27FC236}">
                <a16:creationId xmlns:a16="http://schemas.microsoft.com/office/drawing/2014/main" id="{08153903-6D21-829C-FBED-BA88AC712D1B}"/>
              </a:ext>
            </a:extLst>
          </p:cNvPr>
          <p:cNvCxnSpPr>
            <a:cxnSpLocks/>
            <a:stCxn id="2069" idx="2"/>
          </p:cNvCxnSpPr>
          <p:nvPr/>
        </p:nvCxnSpPr>
        <p:spPr>
          <a:xfrm flipH="1">
            <a:off x="2307008" y="2073526"/>
            <a:ext cx="1" cy="5781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73" name="TextBox 2072">
            <a:extLst>
              <a:ext uri="{FF2B5EF4-FFF2-40B4-BE49-F238E27FC236}">
                <a16:creationId xmlns:a16="http://schemas.microsoft.com/office/drawing/2014/main" id="{D0DF12CE-9C4F-C070-2580-629ACCD44E9C}"/>
              </a:ext>
            </a:extLst>
          </p:cNvPr>
          <p:cNvSpPr txBox="1"/>
          <p:nvPr/>
        </p:nvSpPr>
        <p:spPr>
          <a:xfrm>
            <a:off x="1" y="2509096"/>
            <a:ext cx="994553" cy="400110"/>
          </a:xfrm>
          <a:prstGeom prst="rect">
            <a:avLst/>
          </a:prstGeom>
          <a:noFill/>
        </p:spPr>
        <p:txBody>
          <a:bodyPr wrap="square" rtlCol="0">
            <a:spAutoFit/>
          </a:bodyPr>
          <a:lstStyle/>
          <a:p>
            <a:pPr algn="ctr"/>
            <a:r>
              <a:rPr lang="en-US" sz="1000" b="1" dirty="0">
                <a:solidFill>
                  <a:schemeClr val="bg1"/>
                </a:solidFill>
              </a:rPr>
              <a:t>Serving App Code</a:t>
            </a:r>
            <a:endParaRPr lang="en-NL" sz="1000" b="1" dirty="0">
              <a:solidFill>
                <a:schemeClr val="bg1"/>
              </a:solidFill>
            </a:endParaRPr>
          </a:p>
        </p:txBody>
      </p:sp>
      <p:sp>
        <p:nvSpPr>
          <p:cNvPr id="2075" name="TextBox 2074">
            <a:extLst>
              <a:ext uri="{FF2B5EF4-FFF2-40B4-BE49-F238E27FC236}">
                <a16:creationId xmlns:a16="http://schemas.microsoft.com/office/drawing/2014/main" id="{66545D3C-C201-3DF6-E7F2-EE839FA6E7A7}"/>
              </a:ext>
            </a:extLst>
          </p:cNvPr>
          <p:cNvSpPr txBox="1"/>
          <p:nvPr/>
        </p:nvSpPr>
        <p:spPr>
          <a:xfrm>
            <a:off x="2684187" y="4255744"/>
            <a:ext cx="4204228" cy="338554"/>
          </a:xfrm>
          <a:prstGeom prst="rect">
            <a:avLst/>
          </a:prstGeom>
          <a:noFill/>
        </p:spPr>
        <p:txBody>
          <a:bodyPr wrap="none" rtlCol="0">
            <a:spAutoFit/>
          </a:bodyPr>
          <a:lstStyle/>
          <a:p>
            <a:r>
              <a:rPr lang="en-US" sz="1600" b="1" i="1" dirty="0">
                <a:solidFill>
                  <a:srgbClr val="000099"/>
                </a:solidFill>
              </a:rPr>
              <a:t>What are the common re-deployment triggers?</a:t>
            </a:r>
            <a:endParaRPr lang="en-NL" sz="1600" b="1" i="1" dirty="0">
              <a:solidFill>
                <a:srgbClr val="000099"/>
              </a:solidFill>
            </a:endParaRPr>
          </a:p>
        </p:txBody>
      </p:sp>
      <p:sp>
        <p:nvSpPr>
          <p:cNvPr id="3" name="TextBox 2">
            <a:extLst>
              <a:ext uri="{FF2B5EF4-FFF2-40B4-BE49-F238E27FC236}">
                <a16:creationId xmlns:a16="http://schemas.microsoft.com/office/drawing/2014/main" id="{22616B58-3F84-98E9-01E8-E688D8DFC748}"/>
              </a:ext>
            </a:extLst>
          </p:cNvPr>
          <p:cNvSpPr txBox="1"/>
          <p:nvPr/>
        </p:nvSpPr>
        <p:spPr>
          <a:xfrm>
            <a:off x="1744023" y="5406585"/>
            <a:ext cx="5209905" cy="307777"/>
          </a:xfrm>
          <a:prstGeom prst="rect">
            <a:avLst/>
          </a:prstGeom>
          <a:noFill/>
        </p:spPr>
        <p:txBody>
          <a:bodyPr wrap="square">
            <a:spAutoFit/>
          </a:bodyPr>
          <a:lstStyle/>
          <a:p>
            <a:r>
              <a:rPr lang="en-US" sz="700" dirty="0"/>
              <a:t>Source: Practitioners guide to MLOps: A framework for continuous delivery and automation of machine learning. Google and </a:t>
            </a:r>
          </a:p>
          <a:p>
            <a:r>
              <a:rPr lang="en-US" sz="700" dirty="0">
                <a:hlinkClick r:id="rId3"/>
              </a:rPr>
              <a:t>https://cloud.redhat.com/blog/enterprise-mlops-reference-design</a:t>
            </a:r>
            <a:r>
              <a:rPr lang="en-US" sz="700" dirty="0"/>
              <a:t> </a:t>
            </a:r>
          </a:p>
        </p:txBody>
      </p:sp>
      <p:sp>
        <p:nvSpPr>
          <p:cNvPr id="9" name="TextBox 8">
            <a:extLst>
              <a:ext uri="{FF2B5EF4-FFF2-40B4-BE49-F238E27FC236}">
                <a16:creationId xmlns:a16="http://schemas.microsoft.com/office/drawing/2014/main" id="{FF066B8B-E88F-9644-FA82-2661BA2DD964}"/>
              </a:ext>
            </a:extLst>
          </p:cNvPr>
          <p:cNvSpPr txBox="1"/>
          <p:nvPr/>
        </p:nvSpPr>
        <p:spPr>
          <a:xfrm>
            <a:off x="1621638" y="4716391"/>
            <a:ext cx="6109173" cy="338554"/>
          </a:xfrm>
          <a:prstGeom prst="rect">
            <a:avLst/>
          </a:prstGeom>
          <a:noFill/>
        </p:spPr>
        <p:txBody>
          <a:bodyPr wrap="none" rtlCol="0">
            <a:spAutoFit/>
          </a:bodyPr>
          <a:lstStyle/>
          <a:p>
            <a:r>
              <a:rPr lang="en-US" sz="1600" b="1" i="1" dirty="0">
                <a:solidFill>
                  <a:srgbClr val="000099"/>
                </a:solidFill>
              </a:rPr>
              <a:t>What are things we need to consider before starting the deployment?</a:t>
            </a:r>
            <a:endParaRPr lang="en-NL" sz="1600" b="1" i="1" dirty="0">
              <a:solidFill>
                <a:srgbClr val="000099"/>
              </a:solidFill>
            </a:endParaRPr>
          </a:p>
        </p:txBody>
      </p:sp>
      <p:cxnSp>
        <p:nvCxnSpPr>
          <p:cNvPr id="13" name="Straight Arrow Connector 12">
            <a:extLst>
              <a:ext uri="{FF2B5EF4-FFF2-40B4-BE49-F238E27FC236}">
                <a16:creationId xmlns:a16="http://schemas.microsoft.com/office/drawing/2014/main" id="{01BD5445-6080-E3FB-4009-9BB9DFE172CA}"/>
              </a:ext>
            </a:extLst>
          </p:cNvPr>
          <p:cNvCxnSpPr>
            <a:cxnSpLocks/>
            <a:endCxn id="59" idx="0"/>
          </p:cNvCxnSpPr>
          <p:nvPr/>
        </p:nvCxnSpPr>
        <p:spPr>
          <a:xfrm>
            <a:off x="5516293" y="1745153"/>
            <a:ext cx="1706484" cy="1050996"/>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25EC808A-0320-EE3D-FF85-A00E4D6CA98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46883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a:xfrm>
            <a:off x="628650" y="32468"/>
            <a:ext cx="7886700" cy="1325563"/>
          </a:xfrm>
        </p:spPr>
        <p:txBody>
          <a:bodyPr>
            <a:normAutofit/>
          </a:bodyPr>
          <a:lstStyle/>
          <a:p>
            <a:r>
              <a:rPr lang="en-US" dirty="0"/>
              <a:t>Model Deployment : Deployment Strategies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Shadow Deployment</a:t>
            </a:r>
            <a:endParaRPr lang="en-NL" dirty="0"/>
          </a:p>
        </p:txBody>
      </p:sp>
      <p:pic>
        <p:nvPicPr>
          <p:cNvPr id="1026" name="Picture 2" descr="No alt text provided for this image">
            <a:extLst>
              <a:ext uri="{FF2B5EF4-FFF2-40B4-BE49-F238E27FC236}">
                <a16:creationId xmlns:a16="http://schemas.microsoft.com/office/drawing/2014/main" id="{2A80ED14-7BFB-2D1E-6540-595FE2C61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93" y="2214102"/>
            <a:ext cx="5010970" cy="27441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CC129D-8173-D08E-8600-C4D6678CF460}"/>
              </a:ext>
            </a:extLst>
          </p:cNvPr>
          <p:cNvSpPr txBox="1"/>
          <p:nvPr/>
        </p:nvSpPr>
        <p:spPr>
          <a:xfrm>
            <a:off x="328183" y="6581001"/>
            <a:ext cx="7848000" cy="276999"/>
          </a:xfrm>
          <a:prstGeom prst="rect">
            <a:avLst/>
          </a:prstGeom>
          <a:noFill/>
        </p:spPr>
        <p:txBody>
          <a:bodyPr wrap="square">
            <a:spAutoFit/>
          </a:bodyPr>
          <a:lstStyle/>
          <a:p>
            <a:r>
              <a:rPr lang="en-US" sz="1200" dirty="0"/>
              <a:t>source: </a:t>
            </a:r>
            <a:r>
              <a:rPr lang="en-NL" sz="1200" dirty="0">
                <a:hlinkClick r:id="rId4"/>
              </a:rPr>
              <a:t>https://www.linkedin.com/pulse/ml-models-deployment-strategies-kholoud-ibrahim-/?trk=articles_directory</a:t>
            </a:r>
            <a:r>
              <a:rPr lang="en-US" sz="1200" dirty="0"/>
              <a:t> </a:t>
            </a:r>
            <a:endParaRPr lang="en-NL" sz="1200" dirty="0"/>
          </a:p>
        </p:txBody>
      </p:sp>
      <p:sp>
        <p:nvSpPr>
          <p:cNvPr id="5" name="TextBox 4">
            <a:extLst>
              <a:ext uri="{FF2B5EF4-FFF2-40B4-BE49-F238E27FC236}">
                <a16:creationId xmlns:a16="http://schemas.microsoft.com/office/drawing/2014/main" id="{90F9EBCF-66E6-2545-2FD1-B140B8ECD8C9}"/>
              </a:ext>
            </a:extLst>
          </p:cNvPr>
          <p:cNvSpPr txBox="1"/>
          <p:nvPr/>
        </p:nvSpPr>
        <p:spPr>
          <a:xfrm>
            <a:off x="4970553" y="1379190"/>
            <a:ext cx="4173447" cy="4801314"/>
          </a:xfrm>
          <a:prstGeom prst="rect">
            <a:avLst/>
          </a:prstGeom>
          <a:noFill/>
        </p:spPr>
        <p:txBody>
          <a:bodyPr wrap="square" rtlCol="0">
            <a:spAutoFit/>
          </a:bodyPr>
          <a:lstStyle/>
          <a:p>
            <a:pPr marL="171450" indent="-171450">
              <a:buFont typeface="Arial" panose="020B0604020202020204" pitchFamily="34" charset="0"/>
              <a:buChar char="•"/>
            </a:pPr>
            <a:r>
              <a:rPr lang="en-US" dirty="0"/>
              <a:t>The new model (called the </a:t>
            </a:r>
            <a:r>
              <a:rPr lang="en-US" b="1" i="1" dirty="0"/>
              <a:t>shadow model</a:t>
            </a:r>
            <a:r>
              <a:rPr lang="en-US" dirty="0"/>
              <a:t>) is deployed alongside the old live model. </a:t>
            </a:r>
          </a:p>
          <a:p>
            <a:pPr marL="171450" indent="-171450">
              <a:buFont typeface="Arial" panose="020B0604020202020204" pitchFamily="34" charset="0"/>
              <a:buChar char="•"/>
            </a:pPr>
            <a:endParaRPr lang="en-US" b="1" i="1" dirty="0"/>
          </a:p>
          <a:p>
            <a:pPr marL="171450" indent="-171450">
              <a:buFont typeface="Arial" panose="020B0604020202020204" pitchFamily="34" charset="0"/>
              <a:buChar char="•"/>
            </a:pPr>
            <a:r>
              <a:rPr lang="en-US" b="1" i="1" dirty="0"/>
              <a:t>Duplicate</a:t>
            </a:r>
            <a:r>
              <a:rPr lang="en-US" dirty="0"/>
              <a:t> the requests and send all production traffic to both models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However, the predictions from the new model are </a:t>
            </a:r>
            <a:r>
              <a:rPr lang="en-US" b="1" i="1" dirty="0"/>
              <a:t>not used </a:t>
            </a:r>
            <a:r>
              <a:rPr lang="en-US" dirty="0"/>
              <a:t>to service end-users.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Predictions from the new model are used to </a:t>
            </a:r>
            <a:r>
              <a:rPr lang="en-US" b="1" i="1" dirty="0"/>
              <a:t>compare</a:t>
            </a:r>
            <a:r>
              <a:rPr lang="en-US" dirty="0"/>
              <a:t> it with the old model.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the new model is good enough to replace the old one, we can redirect user traffic to the new model (or use both models in parallel)</a:t>
            </a:r>
          </a:p>
        </p:txBody>
      </p:sp>
      <p:sp>
        <p:nvSpPr>
          <p:cNvPr id="7" name="Footer Placeholder 6">
            <a:extLst>
              <a:ext uri="{FF2B5EF4-FFF2-40B4-BE49-F238E27FC236}">
                <a16:creationId xmlns:a16="http://schemas.microsoft.com/office/drawing/2014/main" id="{C0C5F9EB-A8CD-0F48-3A03-0DFD47F96D4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657241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p:txBody>
          <a:bodyPr>
            <a:normAutofit/>
          </a:bodyPr>
          <a:lstStyle/>
          <a:p>
            <a:r>
              <a:rPr lang="en-US" dirty="0"/>
              <a:t>Model Deployment : Deployment Strategies (Cont’d)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Canary Deployment</a:t>
            </a:r>
            <a:endParaRPr lang="en-NL" dirty="0"/>
          </a:p>
        </p:txBody>
      </p:sp>
      <p:pic>
        <p:nvPicPr>
          <p:cNvPr id="3076" name="Picture 4" descr="No alt text provided for this image">
            <a:extLst>
              <a:ext uri="{FF2B5EF4-FFF2-40B4-BE49-F238E27FC236}">
                <a16:creationId xmlns:a16="http://schemas.microsoft.com/office/drawing/2014/main" id="{04A15188-586E-D84B-04E0-89DF0E63C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92" y="2263754"/>
            <a:ext cx="5130925" cy="27445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B34BD8-68FC-D746-C6F5-B195020FA2E0}"/>
              </a:ext>
            </a:extLst>
          </p:cNvPr>
          <p:cNvSpPr txBox="1"/>
          <p:nvPr/>
        </p:nvSpPr>
        <p:spPr>
          <a:xfrm>
            <a:off x="420591" y="5429705"/>
            <a:ext cx="7848000" cy="276999"/>
          </a:xfrm>
          <a:prstGeom prst="rect">
            <a:avLst/>
          </a:prstGeom>
          <a:noFill/>
        </p:spPr>
        <p:txBody>
          <a:bodyPr wrap="square">
            <a:spAutoFit/>
          </a:bodyPr>
          <a:lstStyle/>
          <a:p>
            <a:r>
              <a:rPr lang="en-US" sz="1200" dirty="0"/>
              <a:t>source: </a:t>
            </a:r>
            <a:r>
              <a:rPr lang="en-NL" sz="1200" dirty="0">
                <a:hlinkClick r:id="rId4"/>
              </a:rPr>
              <a:t>https://www.linkedin.com/pulse/ml-models-deployment-strategies-kholoud-ibrahim-/?trk=articles_directory</a:t>
            </a:r>
            <a:r>
              <a:rPr lang="en-US" sz="1200" dirty="0"/>
              <a:t> </a:t>
            </a:r>
            <a:endParaRPr lang="en-NL" sz="1200" dirty="0"/>
          </a:p>
        </p:txBody>
      </p:sp>
      <p:sp>
        <p:nvSpPr>
          <p:cNvPr id="7" name="TextBox 6">
            <a:extLst>
              <a:ext uri="{FF2B5EF4-FFF2-40B4-BE49-F238E27FC236}">
                <a16:creationId xmlns:a16="http://schemas.microsoft.com/office/drawing/2014/main" id="{8011B38E-AF4C-92EE-FD09-D5F1025CF782}"/>
              </a:ext>
            </a:extLst>
          </p:cNvPr>
          <p:cNvSpPr txBox="1"/>
          <p:nvPr/>
        </p:nvSpPr>
        <p:spPr>
          <a:xfrm>
            <a:off x="5393290" y="2042616"/>
            <a:ext cx="3664975" cy="3170099"/>
          </a:xfrm>
          <a:prstGeom prst="rect">
            <a:avLst/>
          </a:prstGeom>
          <a:noFill/>
        </p:spPr>
        <p:txBody>
          <a:bodyPr wrap="square">
            <a:spAutoFit/>
          </a:bodyPr>
          <a:lstStyle/>
          <a:p>
            <a:pPr marL="285750" indent="-285750">
              <a:buFont typeface="Arial" panose="020B0604020202020204" pitchFamily="34" charset="0"/>
              <a:buChar char="•"/>
            </a:pPr>
            <a:r>
              <a:rPr lang="en-US" sz="2000" dirty="0"/>
              <a:t>Two models run in </a:t>
            </a:r>
            <a:r>
              <a:rPr lang="en-US" sz="2000" b="1" i="1" dirty="0"/>
              <a:t>parallel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a:t>
            </a:r>
            <a:r>
              <a:rPr lang="en-US" sz="2000" b="1" i="1" dirty="0"/>
              <a:t>certain user percentage </a:t>
            </a:r>
            <a:r>
              <a:rPr lang="en-US" sz="2000" dirty="0"/>
              <a:t>is exposed to the new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new model’s performance is </a:t>
            </a:r>
            <a:r>
              <a:rPr lang="en-US" sz="2000" b="1" i="1" dirty="0"/>
              <a:t>monitored</a:t>
            </a:r>
            <a:r>
              <a:rPr lang="en-US" sz="2000" dirty="0"/>
              <a:t>, and if the new model is good enough, its percentage of user traffic can be increased. </a:t>
            </a:r>
          </a:p>
        </p:txBody>
      </p:sp>
      <p:sp>
        <p:nvSpPr>
          <p:cNvPr id="6" name="Footer Placeholder 5">
            <a:extLst>
              <a:ext uri="{FF2B5EF4-FFF2-40B4-BE49-F238E27FC236}">
                <a16:creationId xmlns:a16="http://schemas.microsoft.com/office/drawing/2014/main" id="{95C8AC82-60AE-B6E7-3308-E15A268806A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197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A7E1-10BD-A04D-8759-C624D8CFE372}"/>
              </a:ext>
            </a:extLst>
          </p:cNvPr>
          <p:cNvSpPr>
            <a:spLocks noGrp="1"/>
          </p:cNvSpPr>
          <p:nvPr>
            <p:ph type="title"/>
          </p:nvPr>
        </p:nvSpPr>
        <p:spPr/>
        <p:txBody>
          <a:bodyPr>
            <a:normAutofit/>
          </a:bodyPr>
          <a:lstStyle/>
          <a:p>
            <a:r>
              <a:rPr lang="en-US" dirty="0"/>
              <a:t>Model Deployment : Deployment Strategies (Cont’d) </a:t>
            </a:r>
            <a:endParaRPr lang="en-NL" dirty="0"/>
          </a:p>
        </p:txBody>
      </p:sp>
      <p:sp>
        <p:nvSpPr>
          <p:cNvPr id="3" name="Content Placeholder 2">
            <a:extLst>
              <a:ext uri="{FF2B5EF4-FFF2-40B4-BE49-F238E27FC236}">
                <a16:creationId xmlns:a16="http://schemas.microsoft.com/office/drawing/2014/main" id="{F3342B8D-6809-428C-AAFC-5B9F377FE818}"/>
              </a:ext>
            </a:extLst>
          </p:cNvPr>
          <p:cNvSpPr>
            <a:spLocks noGrp="1"/>
          </p:cNvSpPr>
          <p:nvPr>
            <p:ph idx="1"/>
          </p:nvPr>
        </p:nvSpPr>
        <p:spPr/>
        <p:txBody>
          <a:bodyPr/>
          <a:lstStyle/>
          <a:p>
            <a:r>
              <a:rPr lang="en-US" dirty="0"/>
              <a:t>Blue/Green Deployment</a:t>
            </a:r>
            <a:endParaRPr lang="en-NL" dirty="0"/>
          </a:p>
        </p:txBody>
      </p:sp>
      <p:pic>
        <p:nvPicPr>
          <p:cNvPr id="2050" name="Picture 2" descr="No alt text provided for this image">
            <a:extLst>
              <a:ext uri="{FF2B5EF4-FFF2-40B4-BE49-F238E27FC236}">
                <a16:creationId xmlns:a16="http://schemas.microsoft.com/office/drawing/2014/main" id="{62EF63FE-4756-14AB-6DAB-8F0354518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36" y="2376566"/>
            <a:ext cx="5326327" cy="2704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C419D3-C011-E1F8-CF79-1AFD8EB6A0AE}"/>
              </a:ext>
            </a:extLst>
          </p:cNvPr>
          <p:cNvSpPr txBox="1"/>
          <p:nvPr/>
        </p:nvSpPr>
        <p:spPr>
          <a:xfrm>
            <a:off x="289888" y="6581001"/>
            <a:ext cx="7848000" cy="276999"/>
          </a:xfrm>
          <a:prstGeom prst="rect">
            <a:avLst/>
          </a:prstGeom>
          <a:noFill/>
        </p:spPr>
        <p:txBody>
          <a:bodyPr wrap="square">
            <a:spAutoFit/>
          </a:bodyPr>
          <a:lstStyle/>
          <a:p>
            <a:r>
              <a:rPr lang="en-US" sz="1200" dirty="0"/>
              <a:t>source: </a:t>
            </a:r>
            <a:r>
              <a:rPr lang="en-NL" sz="1200" dirty="0">
                <a:hlinkClick r:id="rId3"/>
              </a:rPr>
              <a:t>https://www.linkedin.com/pulse/ml-models-deployment-strategies-kholoud-ibrahim-/?trk=articles_directory</a:t>
            </a:r>
            <a:r>
              <a:rPr lang="en-US" sz="1200" dirty="0"/>
              <a:t> </a:t>
            </a:r>
            <a:endParaRPr lang="en-NL" sz="1200" dirty="0"/>
          </a:p>
        </p:txBody>
      </p:sp>
      <p:sp>
        <p:nvSpPr>
          <p:cNvPr id="6" name="TextBox 5">
            <a:extLst>
              <a:ext uri="{FF2B5EF4-FFF2-40B4-BE49-F238E27FC236}">
                <a16:creationId xmlns:a16="http://schemas.microsoft.com/office/drawing/2014/main" id="{8671E022-D2E2-9BF9-3F60-0B6131E27A38}"/>
              </a:ext>
            </a:extLst>
          </p:cNvPr>
          <p:cNvSpPr txBox="1"/>
          <p:nvPr/>
        </p:nvSpPr>
        <p:spPr>
          <a:xfrm>
            <a:off x="5191272" y="2357519"/>
            <a:ext cx="3664975" cy="3970318"/>
          </a:xfrm>
          <a:prstGeom prst="rect">
            <a:avLst/>
          </a:prstGeom>
          <a:noFill/>
        </p:spPr>
        <p:txBody>
          <a:bodyPr wrap="square">
            <a:spAutoFit/>
          </a:bodyPr>
          <a:lstStyle/>
          <a:p>
            <a:pPr marL="285750" indent="-285750">
              <a:buFont typeface="Arial" panose="020B0604020202020204" pitchFamily="34" charset="0"/>
              <a:buChar char="•"/>
            </a:pPr>
            <a:r>
              <a:rPr lang="en-US" dirty="0"/>
              <a:t>Two models run in </a:t>
            </a:r>
            <a:r>
              <a:rPr lang="en-US" b="1" i="1" dirty="0"/>
              <a:t>parallel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Blue-green deployment strategies involve two (identical) </a:t>
            </a:r>
            <a:r>
              <a:rPr lang="en-US" b="1" i="1" dirty="0"/>
              <a:t>production environments </a:t>
            </a:r>
            <a:r>
              <a:rPr lang="en-US" dirty="0"/>
              <a:t>instead of just models.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new model is made live, the traffic is diverted from the blue environment to the green environment completely (</a:t>
            </a:r>
            <a:r>
              <a:rPr lang="en-US" i="1" dirty="0"/>
              <a:t>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blue environment can still serve as a </a:t>
            </a:r>
            <a:r>
              <a:rPr lang="en-US" b="1" i="1" dirty="0"/>
              <a:t>backup.</a:t>
            </a:r>
          </a:p>
        </p:txBody>
      </p:sp>
      <p:sp>
        <p:nvSpPr>
          <p:cNvPr id="7" name="TextBox 6">
            <a:extLst>
              <a:ext uri="{FF2B5EF4-FFF2-40B4-BE49-F238E27FC236}">
                <a16:creationId xmlns:a16="http://schemas.microsoft.com/office/drawing/2014/main" id="{5B66E04C-1082-0EDF-565A-851E9ACC251A}"/>
              </a:ext>
            </a:extLst>
          </p:cNvPr>
          <p:cNvSpPr txBox="1"/>
          <p:nvPr/>
        </p:nvSpPr>
        <p:spPr>
          <a:xfrm>
            <a:off x="3589923" y="5016554"/>
            <a:ext cx="725615" cy="184666"/>
          </a:xfrm>
          <a:prstGeom prst="rect">
            <a:avLst/>
          </a:prstGeom>
          <a:solidFill>
            <a:srgbClr val="00B050"/>
          </a:solidFill>
        </p:spPr>
        <p:txBody>
          <a:bodyPr wrap="square" rtlCol="0">
            <a:spAutoFit/>
          </a:bodyPr>
          <a:lstStyle/>
          <a:p>
            <a:endParaRPr lang="en-US" sz="600" dirty="0"/>
          </a:p>
        </p:txBody>
      </p:sp>
      <p:sp>
        <p:nvSpPr>
          <p:cNvPr id="8" name="TextBox 7">
            <a:extLst>
              <a:ext uri="{FF2B5EF4-FFF2-40B4-BE49-F238E27FC236}">
                <a16:creationId xmlns:a16="http://schemas.microsoft.com/office/drawing/2014/main" id="{300E9935-0C52-A7CE-D027-4CE155C7CF1C}"/>
              </a:ext>
            </a:extLst>
          </p:cNvPr>
          <p:cNvSpPr txBox="1"/>
          <p:nvPr/>
        </p:nvSpPr>
        <p:spPr>
          <a:xfrm>
            <a:off x="2165383" y="5048947"/>
            <a:ext cx="725615" cy="184666"/>
          </a:xfrm>
          <a:prstGeom prst="rect">
            <a:avLst/>
          </a:prstGeom>
          <a:solidFill>
            <a:srgbClr val="0070C0"/>
          </a:solidFill>
        </p:spPr>
        <p:txBody>
          <a:bodyPr wrap="square" rtlCol="0">
            <a:spAutoFit/>
          </a:bodyPr>
          <a:lstStyle/>
          <a:p>
            <a:endParaRPr lang="en-US" sz="600" dirty="0"/>
          </a:p>
        </p:txBody>
      </p:sp>
      <p:sp>
        <p:nvSpPr>
          <p:cNvPr id="9" name="Footer Placeholder 8">
            <a:extLst>
              <a:ext uri="{FF2B5EF4-FFF2-40B4-BE49-F238E27FC236}">
                <a16:creationId xmlns:a16="http://schemas.microsoft.com/office/drawing/2014/main" id="{E6B56015-E836-7090-D023-A3A9E3B6922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49201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BA37-8293-112B-A2BA-A1FB0FD4652E}"/>
              </a:ext>
            </a:extLst>
          </p:cNvPr>
          <p:cNvSpPr>
            <a:spLocks noGrp="1"/>
          </p:cNvSpPr>
          <p:nvPr>
            <p:ph type="title"/>
          </p:nvPr>
        </p:nvSpPr>
        <p:spPr/>
        <p:txBody>
          <a:bodyPr/>
          <a:lstStyle/>
          <a:p>
            <a:r>
              <a:rPr lang="en-US" dirty="0"/>
              <a:t>Model Deployment : Deployment Strategies (Cont’d) </a:t>
            </a:r>
          </a:p>
        </p:txBody>
      </p:sp>
      <p:sp>
        <p:nvSpPr>
          <p:cNvPr id="3" name="Content Placeholder 2">
            <a:extLst>
              <a:ext uri="{FF2B5EF4-FFF2-40B4-BE49-F238E27FC236}">
                <a16:creationId xmlns:a16="http://schemas.microsoft.com/office/drawing/2014/main" id="{6C8824A5-6363-F804-9977-06DBADBBBAB3}"/>
              </a:ext>
            </a:extLst>
          </p:cNvPr>
          <p:cNvSpPr>
            <a:spLocks noGrp="1"/>
          </p:cNvSpPr>
          <p:nvPr>
            <p:ph idx="1"/>
          </p:nvPr>
        </p:nvSpPr>
        <p:spPr/>
        <p:txBody>
          <a:bodyPr>
            <a:normAutofit lnSpcReduction="10000"/>
          </a:bodyPr>
          <a:lstStyle/>
          <a:p>
            <a:r>
              <a:rPr lang="en-US" b="1" dirty="0"/>
              <a:t>Criterion A: </a:t>
            </a:r>
            <a:r>
              <a:rPr lang="en-US" dirty="0"/>
              <a:t>negative impacts on users due to (new) model’s failures </a:t>
            </a:r>
          </a:p>
          <a:p>
            <a:pPr lvl="2"/>
            <a:r>
              <a:rPr lang="en-US" dirty="0"/>
              <a:t>Lowest  -</a:t>
            </a:r>
          </a:p>
          <a:p>
            <a:pPr lvl="2"/>
            <a:r>
              <a:rPr lang="en-US" dirty="0"/>
              <a:t>Highest -</a:t>
            </a:r>
          </a:p>
          <a:p>
            <a:r>
              <a:rPr lang="en-US" b="1" dirty="0"/>
              <a:t>Criterion B: </a:t>
            </a:r>
            <a:r>
              <a:rPr lang="en-US" dirty="0"/>
              <a:t>How fast is the roll out of the new model</a:t>
            </a:r>
          </a:p>
          <a:p>
            <a:pPr lvl="1"/>
            <a:r>
              <a:rPr lang="en-US" dirty="0"/>
              <a:t>Slowest - </a:t>
            </a:r>
          </a:p>
          <a:p>
            <a:pPr lvl="1"/>
            <a:r>
              <a:rPr lang="en-US" dirty="0"/>
              <a:t>Fastest - </a:t>
            </a:r>
          </a:p>
          <a:p>
            <a:r>
              <a:rPr lang="en-US" b="1" dirty="0"/>
              <a:t>Criterion C: </a:t>
            </a:r>
            <a:r>
              <a:rPr lang="en-US" dirty="0"/>
              <a:t>How fast is the rollback of the model</a:t>
            </a:r>
          </a:p>
          <a:p>
            <a:pPr lvl="1"/>
            <a:r>
              <a:rPr lang="en-US" dirty="0"/>
              <a:t>No rollback necessary - </a:t>
            </a:r>
          </a:p>
          <a:p>
            <a:pPr lvl="1"/>
            <a:r>
              <a:rPr lang="en-US" dirty="0"/>
              <a:t>Fast rollback - </a:t>
            </a:r>
          </a:p>
        </p:txBody>
      </p:sp>
      <p:sp>
        <p:nvSpPr>
          <p:cNvPr id="7" name="TextBox 6">
            <a:extLst>
              <a:ext uri="{FF2B5EF4-FFF2-40B4-BE49-F238E27FC236}">
                <a16:creationId xmlns:a16="http://schemas.microsoft.com/office/drawing/2014/main" id="{66D0D0C9-157A-AEE8-4FF4-3D732C792C9A}"/>
              </a:ext>
            </a:extLst>
          </p:cNvPr>
          <p:cNvSpPr txBox="1"/>
          <p:nvPr/>
        </p:nvSpPr>
        <p:spPr>
          <a:xfrm>
            <a:off x="2765933" y="2548403"/>
            <a:ext cx="930768" cy="369332"/>
          </a:xfrm>
          <a:prstGeom prst="rect">
            <a:avLst/>
          </a:prstGeom>
          <a:noFill/>
        </p:spPr>
        <p:txBody>
          <a:bodyPr wrap="none" rtlCol="0">
            <a:spAutoFit/>
          </a:bodyPr>
          <a:lstStyle/>
          <a:p>
            <a:r>
              <a:rPr lang="en-US" dirty="0">
                <a:solidFill>
                  <a:srgbClr val="00B0F0"/>
                </a:solidFill>
              </a:rPr>
              <a:t>Shadow</a:t>
            </a:r>
          </a:p>
        </p:txBody>
      </p:sp>
      <p:sp>
        <p:nvSpPr>
          <p:cNvPr id="8" name="TextBox 7">
            <a:extLst>
              <a:ext uri="{FF2B5EF4-FFF2-40B4-BE49-F238E27FC236}">
                <a16:creationId xmlns:a16="http://schemas.microsoft.com/office/drawing/2014/main" id="{BA43664F-B6B9-5DEE-7A9E-981E91E4D5C4}"/>
              </a:ext>
            </a:extLst>
          </p:cNvPr>
          <p:cNvSpPr txBox="1"/>
          <p:nvPr/>
        </p:nvSpPr>
        <p:spPr>
          <a:xfrm>
            <a:off x="2765933" y="2849296"/>
            <a:ext cx="1224438" cy="369332"/>
          </a:xfrm>
          <a:prstGeom prst="rect">
            <a:avLst/>
          </a:prstGeom>
          <a:noFill/>
        </p:spPr>
        <p:txBody>
          <a:bodyPr wrap="none" rtlCol="0">
            <a:spAutoFit/>
          </a:bodyPr>
          <a:lstStyle/>
          <a:p>
            <a:r>
              <a:rPr lang="en-US" dirty="0">
                <a:solidFill>
                  <a:srgbClr val="00B0F0"/>
                </a:solidFill>
              </a:rPr>
              <a:t>Blue/green</a:t>
            </a:r>
          </a:p>
        </p:txBody>
      </p:sp>
      <p:sp>
        <p:nvSpPr>
          <p:cNvPr id="9" name="TextBox 8">
            <a:extLst>
              <a:ext uri="{FF2B5EF4-FFF2-40B4-BE49-F238E27FC236}">
                <a16:creationId xmlns:a16="http://schemas.microsoft.com/office/drawing/2014/main" id="{BB790DF4-11E9-9CA0-F9B2-75200C286E97}"/>
              </a:ext>
            </a:extLst>
          </p:cNvPr>
          <p:cNvSpPr txBox="1"/>
          <p:nvPr/>
        </p:nvSpPr>
        <p:spPr>
          <a:xfrm>
            <a:off x="2416731" y="4362683"/>
            <a:ext cx="1224438" cy="369332"/>
          </a:xfrm>
          <a:prstGeom prst="rect">
            <a:avLst/>
          </a:prstGeom>
          <a:noFill/>
        </p:spPr>
        <p:txBody>
          <a:bodyPr wrap="none" rtlCol="0">
            <a:spAutoFit/>
          </a:bodyPr>
          <a:lstStyle/>
          <a:p>
            <a:r>
              <a:rPr lang="en-US" dirty="0">
                <a:solidFill>
                  <a:srgbClr val="00B0F0"/>
                </a:solidFill>
              </a:rPr>
              <a:t>Blue/green</a:t>
            </a:r>
          </a:p>
        </p:txBody>
      </p:sp>
      <p:sp>
        <p:nvSpPr>
          <p:cNvPr id="10" name="TextBox 9">
            <a:extLst>
              <a:ext uri="{FF2B5EF4-FFF2-40B4-BE49-F238E27FC236}">
                <a16:creationId xmlns:a16="http://schemas.microsoft.com/office/drawing/2014/main" id="{54A049BE-8F67-943B-BBAB-59F6961F8A53}"/>
              </a:ext>
            </a:extLst>
          </p:cNvPr>
          <p:cNvSpPr txBox="1"/>
          <p:nvPr/>
        </p:nvSpPr>
        <p:spPr>
          <a:xfrm>
            <a:off x="2488999" y="3989822"/>
            <a:ext cx="1778307" cy="369332"/>
          </a:xfrm>
          <a:prstGeom prst="rect">
            <a:avLst/>
          </a:prstGeom>
          <a:noFill/>
        </p:spPr>
        <p:txBody>
          <a:bodyPr wrap="none" rtlCol="0">
            <a:spAutoFit/>
          </a:bodyPr>
          <a:lstStyle/>
          <a:p>
            <a:r>
              <a:rPr lang="en-US" dirty="0">
                <a:solidFill>
                  <a:srgbClr val="00B0F0"/>
                </a:solidFill>
              </a:rPr>
              <a:t>Shadow / Canary</a:t>
            </a:r>
          </a:p>
        </p:txBody>
      </p:sp>
      <p:sp>
        <p:nvSpPr>
          <p:cNvPr id="11" name="TextBox 10">
            <a:extLst>
              <a:ext uri="{FF2B5EF4-FFF2-40B4-BE49-F238E27FC236}">
                <a16:creationId xmlns:a16="http://schemas.microsoft.com/office/drawing/2014/main" id="{17E49E8A-9010-26EB-70F7-D39CC099006A}"/>
              </a:ext>
            </a:extLst>
          </p:cNvPr>
          <p:cNvSpPr txBox="1"/>
          <p:nvPr/>
        </p:nvSpPr>
        <p:spPr>
          <a:xfrm>
            <a:off x="4182078" y="5202623"/>
            <a:ext cx="930768" cy="369332"/>
          </a:xfrm>
          <a:prstGeom prst="rect">
            <a:avLst/>
          </a:prstGeom>
          <a:noFill/>
        </p:spPr>
        <p:txBody>
          <a:bodyPr wrap="none" rtlCol="0">
            <a:spAutoFit/>
          </a:bodyPr>
          <a:lstStyle/>
          <a:p>
            <a:r>
              <a:rPr lang="en-US" dirty="0">
                <a:solidFill>
                  <a:srgbClr val="00B0F0"/>
                </a:solidFill>
              </a:rPr>
              <a:t>Shadow</a:t>
            </a:r>
          </a:p>
        </p:txBody>
      </p:sp>
      <p:sp>
        <p:nvSpPr>
          <p:cNvPr id="12" name="TextBox 11">
            <a:extLst>
              <a:ext uri="{FF2B5EF4-FFF2-40B4-BE49-F238E27FC236}">
                <a16:creationId xmlns:a16="http://schemas.microsoft.com/office/drawing/2014/main" id="{B5FA9119-7C09-F218-3996-49BC2A5732FA}"/>
              </a:ext>
            </a:extLst>
          </p:cNvPr>
          <p:cNvSpPr txBox="1"/>
          <p:nvPr/>
        </p:nvSpPr>
        <p:spPr>
          <a:xfrm>
            <a:off x="3152117" y="5566677"/>
            <a:ext cx="2059923" cy="369332"/>
          </a:xfrm>
          <a:prstGeom prst="rect">
            <a:avLst/>
          </a:prstGeom>
          <a:noFill/>
        </p:spPr>
        <p:txBody>
          <a:bodyPr wrap="none" rtlCol="0">
            <a:spAutoFit/>
          </a:bodyPr>
          <a:lstStyle/>
          <a:p>
            <a:r>
              <a:rPr lang="en-US" dirty="0">
                <a:solidFill>
                  <a:srgbClr val="00B0F0"/>
                </a:solidFill>
              </a:rPr>
              <a:t>Canary/ Blue/Green</a:t>
            </a:r>
          </a:p>
        </p:txBody>
      </p:sp>
      <p:sp>
        <p:nvSpPr>
          <p:cNvPr id="5" name="Footer Placeholder 4">
            <a:extLst>
              <a:ext uri="{FF2B5EF4-FFF2-40B4-BE49-F238E27FC236}">
                <a16:creationId xmlns:a16="http://schemas.microsoft.com/office/drawing/2014/main" id="{53A48D54-223D-8E88-F846-484E4A347131}"/>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53148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C86A-6587-DA8D-E7E9-ED994C8F3B98}"/>
              </a:ext>
            </a:extLst>
          </p:cNvPr>
          <p:cNvSpPr>
            <a:spLocks noGrp="1"/>
          </p:cNvSpPr>
          <p:nvPr>
            <p:ph type="title"/>
          </p:nvPr>
        </p:nvSpPr>
        <p:spPr/>
        <p:txBody>
          <a:bodyPr/>
          <a:lstStyle/>
          <a:p>
            <a:r>
              <a:rPr lang="en-US" dirty="0"/>
              <a:t>Bringing  ML/AL Models into Production: Reality  </a:t>
            </a:r>
          </a:p>
        </p:txBody>
      </p:sp>
      <p:sp>
        <p:nvSpPr>
          <p:cNvPr id="5" name="Oval 4">
            <a:extLst>
              <a:ext uri="{FF2B5EF4-FFF2-40B4-BE49-F238E27FC236}">
                <a16:creationId xmlns:a16="http://schemas.microsoft.com/office/drawing/2014/main" id="{906CF418-3A67-4E71-B246-833521852CF7}"/>
              </a:ext>
            </a:extLst>
          </p:cNvPr>
          <p:cNvSpPr/>
          <p:nvPr/>
        </p:nvSpPr>
        <p:spPr>
          <a:xfrm>
            <a:off x="610308" y="1918714"/>
            <a:ext cx="1526583" cy="134835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62105E7-99E3-7974-BB67-1DD39B15CA0A}"/>
              </a:ext>
            </a:extLst>
          </p:cNvPr>
          <p:cNvSpPr/>
          <p:nvPr/>
        </p:nvSpPr>
        <p:spPr>
          <a:xfrm>
            <a:off x="6854402" y="1782763"/>
            <a:ext cx="1526583" cy="13483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B14E9E83-DC17-6007-4350-56DE2A890D9B}"/>
              </a:ext>
            </a:extLst>
          </p:cNvPr>
          <p:cNvSpPr/>
          <p:nvPr/>
        </p:nvSpPr>
        <p:spPr>
          <a:xfrm>
            <a:off x="1022475" y="2489568"/>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ylinder 7">
            <a:extLst>
              <a:ext uri="{FF2B5EF4-FFF2-40B4-BE49-F238E27FC236}">
                <a16:creationId xmlns:a16="http://schemas.microsoft.com/office/drawing/2014/main" id="{6E67A2A5-90E3-6BE4-1798-0FE443AD45CD}"/>
              </a:ext>
            </a:extLst>
          </p:cNvPr>
          <p:cNvSpPr/>
          <p:nvPr/>
        </p:nvSpPr>
        <p:spPr>
          <a:xfrm>
            <a:off x="7320814" y="2432574"/>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F658E3-8DEA-FACD-FCB2-8040EDD6D31B}"/>
              </a:ext>
            </a:extLst>
          </p:cNvPr>
          <p:cNvSpPr txBox="1"/>
          <p:nvPr/>
        </p:nvSpPr>
        <p:spPr>
          <a:xfrm>
            <a:off x="244411" y="3248612"/>
            <a:ext cx="2258374" cy="523220"/>
          </a:xfrm>
          <a:prstGeom prst="rect">
            <a:avLst/>
          </a:prstGeom>
          <a:noFill/>
        </p:spPr>
        <p:txBody>
          <a:bodyPr wrap="none" rtlCol="0">
            <a:spAutoFit/>
          </a:bodyPr>
          <a:lstStyle/>
          <a:p>
            <a:pPr algn="ctr"/>
            <a:r>
              <a:rPr lang="en-US" sz="1400" dirty="0"/>
              <a:t>Model Development</a:t>
            </a:r>
          </a:p>
          <a:p>
            <a:pPr algn="ctr"/>
            <a:r>
              <a:rPr lang="en-US" sz="1400" dirty="0"/>
              <a:t>(Development Environment)</a:t>
            </a:r>
          </a:p>
        </p:txBody>
      </p:sp>
      <p:sp>
        <p:nvSpPr>
          <p:cNvPr id="10" name="TextBox 9">
            <a:extLst>
              <a:ext uri="{FF2B5EF4-FFF2-40B4-BE49-F238E27FC236}">
                <a16:creationId xmlns:a16="http://schemas.microsoft.com/office/drawing/2014/main" id="{895DDDEF-7C50-B99F-00AE-2F042BB6D774}"/>
              </a:ext>
            </a:extLst>
          </p:cNvPr>
          <p:cNvSpPr txBox="1"/>
          <p:nvPr/>
        </p:nvSpPr>
        <p:spPr>
          <a:xfrm>
            <a:off x="6563985" y="3245821"/>
            <a:ext cx="2344535" cy="523220"/>
          </a:xfrm>
          <a:prstGeom prst="rect">
            <a:avLst/>
          </a:prstGeom>
          <a:noFill/>
        </p:spPr>
        <p:txBody>
          <a:bodyPr wrap="square" rtlCol="0">
            <a:spAutoFit/>
          </a:bodyPr>
          <a:lstStyle/>
          <a:p>
            <a:pPr algn="ctr"/>
            <a:r>
              <a:rPr lang="en-US" sz="1400" dirty="0"/>
              <a:t>Model Deployment </a:t>
            </a:r>
          </a:p>
          <a:p>
            <a:pPr algn="ctr"/>
            <a:r>
              <a:rPr lang="en-US" sz="1400" dirty="0"/>
              <a:t>(Production Environment)</a:t>
            </a:r>
          </a:p>
        </p:txBody>
      </p:sp>
      <p:sp>
        <p:nvSpPr>
          <p:cNvPr id="11" name="Arrow: Right 10">
            <a:extLst>
              <a:ext uri="{FF2B5EF4-FFF2-40B4-BE49-F238E27FC236}">
                <a16:creationId xmlns:a16="http://schemas.microsoft.com/office/drawing/2014/main" id="{E3670BD7-35C5-588E-E347-8631876E2919}"/>
              </a:ext>
            </a:extLst>
          </p:cNvPr>
          <p:cNvSpPr/>
          <p:nvPr/>
        </p:nvSpPr>
        <p:spPr>
          <a:xfrm>
            <a:off x="2360896" y="2536598"/>
            <a:ext cx="4432923" cy="351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C608040-4AB3-8284-E02E-2620D65BD895}"/>
              </a:ext>
            </a:extLst>
          </p:cNvPr>
          <p:cNvSpPr txBox="1"/>
          <p:nvPr/>
        </p:nvSpPr>
        <p:spPr>
          <a:xfrm>
            <a:off x="2321696" y="2126648"/>
            <a:ext cx="3886898" cy="369332"/>
          </a:xfrm>
          <a:prstGeom prst="rect">
            <a:avLst/>
          </a:prstGeom>
          <a:noFill/>
        </p:spPr>
        <p:txBody>
          <a:bodyPr wrap="none" rtlCol="0">
            <a:spAutoFit/>
          </a:bodyPr>
          <a:lstStyle/>
          <a:p>
            <a:r>
              <a:rPr lang="en-US" b="1" dirty="0">
                <a:solidFill>
                  <a:srgbClr val="00B0F0"/>
                </a:solidFill>
              </a:rPr>
              <a:t>Fast, Reliable, Automated, Continuous </a:t>
            </a:r>
          </a:p>
        </p:txBody>
      </p:sp>
      <p:sp>
        <p:nvSpPr>
          <p:cNvPr id="13" name="TextBox 12">
            <a:extLst>
              <a:ext uri="{FF2B5EF4-FFF2-40B4-BE49-F238E27FC236}">
                <a16:creationId xmlns:a16="http://schemas.microsoft.com/office/drawing/2014/main" id="{E8344402-3E5C-8C28-22AD-2462AB7B071A}"/>
              </a:ext>
            </a:extLst>
          </p:cNvPr>
          <p:cNvSpPr txBox="1"/>
          <p:nvPr/>
        </p:nvSpPr>
        <p:spPr>
          <a:xfrm>
            <a:off x="1222365" y="3922468"/>
            <a:ext cx="5831340" cy="369332"/>
          </a:xfrm>
          <a:prstGeom prst="rect">
            <a:avLst/>
          </a:prstGeom>
          <a:noFill/>
        </p:spPr>
        <p:txBody>
          <a:bodyPr wrap="none" rtlCol="0">
            <a:spAutoFit/>
          </a:bodyPr>
          <a:lstStyle/>
          <a:p>
            <a:r>
              <a:rPr lang="en-US" b="1" dirty="0">
                <a:solidFill>
                  <a:srgbClr val="000099"/>
                </a:solidFill>
              </a:rPr>
              <a:t>What is the probability of a successful model deployment? </a:t>
            </a:r>
          </a:p>
        </p:txBody>
      </p:sp>
      <p:sp>
        <p:nvSpPr>
          <p:cNvPr id="15" name="TextBox 14">
            <a:extLst>
              <a:ext uri="{FF2B5EF4-FFF2-40B4-BE49-F238E27FC236}">
                <a16:creationId xmlns:a16="http://schemas.microsoft.com/office/drawing/2014/main" id="{10BD0587-0C10-E9E4-166C-2DEBF153AB53}"/>
              </a:ext>
            </a:extLst>
          </p:cNvPr>
          <p:cNvSpPr txBox="1"/>
          <p:nvPr/>
        </p:nvSpPr>
        <p:spPr>
          <a:xfrm>
            <a:off x="2828440" y="4282905"/>
            <a:ext cx="2588218" cy="1169551"/>
          </a:xfrm>
          <a:prstGeom prst="rect">
            <a:avLst/>
          </a:prstGeom>
          <a:noFill/>
        </p:spPr>
        <p:txBody>
          <a:bodyPr wrap="square">
            <a:spAutoFit/>
          </a:bodyPr>
          <a:lstStyle/>
          <a:p>
            <a:r>
              <a:rPr lang="en-US" sz="1400" b="1" dirty="0"/>
              <a:t>87% fail (VentureBeat)</a:t>
            </a:r>
          </a:p>
          <a:p>
            <a:r>
              <a:rPr lang="en-US" sz="1400" b="1" dirty="0"/>
              <a:t>85% fail (Gartner)</a:t>
            </a:r>
          </a:p>
          <a:p>
            <a:r>
              <a:rPr lang="en-US" sz="1400" b="1" dirty="0"/>
              <a:t>22% success (</a:t>
            </a:r>
            <a:r>
              <a:rPr lang="en-US" sz="1400" b="1" dirty="0" err="1"/>
              <a:t>Algorithmia</a:t>
            </a:r>
            <a:r>
              <a:rPr lang="en-US" sz="1400" b="1" dirty="0"/>
              <a:t>)</a:t>
            </a:r>
          </a:p>
          <a:p>
            <a:r>
              <a:rPr lang="en-US" sz="1400" b="1" dirty="0"/>
              <a:t>20% success (</a:t>
            </a:r>
            <a:r>
              <a:rPr lang="en-US" sz="1400" b="1" dirty="0" err="1"/>
              <a:t>KDnuggets</a:t>
            </a:r>
            <a:r>
              <a:rPr lang="en-US" sz="1400" b="1" dirty="0"/>
              <a:t>)</a:t>
            </a:r>
          </a:p>
          <a:p>
            <a:r>
              <a:rPr lang="en-US" sz="1400" b="1" dirty="0"/>
              <a:t>etc.</a:t>
            </a:r>
          </a:p>
        </p:txBody>
      </p:sp>
      <p:pic>
        <p:nvPicPr>
          <p:cNvPr id="14" name="Graphic 13" descr="Question Mark with solid fill">
            <a:extLst>
              <a:ext uri="{FF2B5EF4-FFF2-40B4-BE49-F238E27FC236}">
                <a16:creationId xmlns:a16="http://schemas.microsoft.com/office/drawing/2014/main" id="{857D551B-2D4F-0E1C-5A04-F9162E194F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067" y="1701144"/>
            <a:ext cx="914400" cy="914400"/>
          </a:xfrm>
          <a:prstGeom prst="rect">
            <a:avLst/>
          </a:prstGeom>
        </p:spPr>
      </p:pic>
      <p:sp>
        <p:nvSpPr>
          <p:cNvPr id="3" name="Footer Placeholder 2">
            <a:extLst>
              <a:ext uri="{FF2B5EF4-FFF2-40B4-BE49-F238E27FC236}">
                <a16:creationId xmlns:a16="http://schemas.microsoft.com/office/drawing/2014/main" id="{15E4A435-6CEC-3566-BD7E-AFE36136480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2802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C255-5FD5-CDA0-107F-84D2B721B4E8}"/>
              </a:ext>
            </a:extLst>
          </p:cNvPr>
          <p:cNvSpPr>
            <a:spLocks noGrp="1"/>
          </p:cNvSpPr>
          <p:nvPr>
            <p:ph type="title"/>
          </p:nvPr>
        </p:nvSpPr>
        <p:spPr>
          <a:xfrm>
            <a:off x="432217" y="378437"/>
            <a:ext cx="7848000" cy="351226"/>
          </a:xfrm>
        </p:spPr>
        <p:txBody>
          <a:bodyPr>
            <a:normAutofit fontScale="90000"/>
          </a:bodyPr>
          <a:lstStyle/>
          <a:p>
            <a:r>
              <a:rPr lang="en-US" dirty="0"/>
              <a:t>Model Serving </a:t>
            </a:r>
            <a:endParaRPr lang="en-NL" dirty="0"/>
          </a:p>
        </p:txBody>
      </p:sp>
      <p:sp>
        <p:nvSpPr>
          <p:cNvPr id="5" name="Rectangle: Rounded Corners 4">
            <a:extLst>
              <a:ext uri="{FF2B5EF4-FFF2-40B4-BE49-F238E27FC236}">
                <a16:creationId xmlns:a16="http://schemas.microsoft.com/office/drawing/2014/main" id="{E6461014-7DE0-8764-A429-FA4A7A10CCCB}"/>
              </a:ext>
            </a:extLst>
          </p:cNvPr>
          <p:cNvSpPr/>
          <p:nvPr/>
        </p:nvSpPr>
        <p:spPr>
          <a:xfrm>
            <a:off x="2195424" y="2700920"/>
            <a:ext cx="2155903" cy="4311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Make Prediction</a:t>
            </a:r>
            <a:endParaRPr lang="en-NL" sz="1600" dirty="0"/>
          </a:p>
        </p:txBody>
      </p:sp>
      <p:sp>
        <p:nvSpPr>
          <p:cNvPr id="6" name="Rectangle: Rounded Corners 5">
            <a:extLst>
              <a:ext uri="{FF2B5EF4-FFF2-40B4-BE49-F238E27FC236}">
                <a16:creationId xmlns:a16="http://schemas.microsoft.com/office/drawing/2014/main" id="{C8287924-A6C4-9255-1407-5866BC88AE41}"/>
              </a:ext>
            </a:extLst>
          </p:cNvPr>
          <p:cNvSpPr/>
          <p:nvPr/>
        </p:nvSpPr>
        <p:spPr>
          <a:xfrm>
            <a:off x="2174739" y="3330521"/>
            <a:ext cx="2155903" cy="4311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Explain Prediction</a:t>
            </a:r>
            <a:endParaRPr lang="en-NL" sz="1600" dirty="0"/>
          </a:p>
        </p:txBody>
      </p:sp>
      <p:sp>
        <p:nvSpPr>
          <p:cNvPr id="7" name="Cylinder 6">
            <a:extLst>
              <a:ext uri="{FF2B5EF4-FFF2-40B4-BE49-F238E27FC236}">
                <a16:creationId xmlns:a16="http://schemas.microsoft.com/office/drawing/2014/main" id="{8A0364BE-6442-8C8B-2B9E-32AF28D456B5}"/>
              </a:ext>
            </a:extLst>
          </p:cNvPr>
          <p:cNvSpPr/>
          <p:nvPr/>
        </p:nvSpPr>
        <p:spPr>
          <a:xfrm>
            <a:off x="3816449" y="1093021"/>
            <a:ext cx="514192" cy="609600"/>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BA272802-DCD9-DEEB-E9FD-AC2F8C5E8576}"/>
              </a:ext>
            </a:extLst>
          </p:cNvPr>
          <p:cNvSpPr txBox="1"/>
          <p:nvPr/>
        </p:nvSpPr>
        <p:spPr>
          <a:xfrm>
            <a:off x="4793422" y="3528414"/>
            <a:ext cx="1601072" cy="461665"/>
          </a:xfrm>
          <a:prstGeom prst="rect">
            <a:avLst/>
          </a:prstGeom>
          <a:noFill/>
        </p:spPr>
        <p:txBody>
          <a:bodyPr wrap="square" rtlCol="0">
            <a:spAutoFit/>
          </a:bodyPr>
          <a:lstStyle/>
          <a:p>
            <a:pPr algn="ctr"/>
            <a:r>
              <a:rPr lang="en-US" sz="1200" b="1" i="1" dirty="0">
                <a:solidFill>
                  <a:srgbClr val="000099"/>
                </a:solidFill>
              </a:rPr>
              <a:t>Predictions and Explanations</a:t>
            </a:r>
            <a:endParaRPr lang="en-NL" sz="1200" b="1" i="1" dirty="0">
              <a:solidFill>
                <a:srgbClr val="000099"/>
              </a:solidFill>
            </a:endParaRPr>
          </a:p>
        </p:txBody>
      </p:sp>
      <p:sp>
        <p:nvSpPr>
          <p:cNvPr id="11" name="Octagon 10">
            <a:extLst>
              <a:ext uri="{FF2B5EF4-FFF2-40B4-BE49-F238E27FC236}">
                <a16:creationId xmlns:a16="http://schemas.microsoft.com/office/drawing/2014/main" id="{8E923D29-54AA-9A4D-DF24-747D13903122}"/>
              </a:ext>
            </a:extLst>
          </p:cNvPr>
          <p:cNvSpPr/>
          <p:nvPr/>
        </p:nvSpPr>
        <p:spPr>
          <a:xfrm>
            <a:off x="6432888" y="2839869"/>
            <a:ext cx="1601072" cy="884663"/>
          </a:xfrm>
          <a:prstGeom prst="octag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Model Consumer</a:t>
            </a:r>
            <a:endParaRPr lang="en-NL" sz="1600" dirty="0"/>
          </a:p>
        </p:txBody>
      </p:sp>
      <p:sp>
        <p:nvSpPr>
          <p:cNvPr id="12" name="Rectangle 11">
            <a:extLst>
              <a:ext uri="{FF2B5EF4-FFF2-40B4-BE49-F238E27FC236}">
                <a16:creationId xmlns:a16="http://schemas.microsoft.com/office/drawing/2014/main" id="{19763E64-3A79-348C-AE80-F8D376BEB8F0}"/>
              </a:ext>
            </a:extLst>
          </p:cNvPr>
          <p:cNvSpPr/>
          <p:nvPr/>
        </p:nvSpPr>
        <p:spPr>
          <a:xfrm>
            <a:off x="1972400" y="2485330"/>
            <a:ext cx="2802673" cy="1504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 name="Straight Arrow Connector 13">
            <a:extLst>
              <a:ext uri="{FF2B5EF4-FFF2-40B4-BE49-F238E27FC236}">
                <a16:creationId xmlns:a16="http://schemas.microsoft.com/office/drawing/2014/main" id="{350F7C10-5DF6-00CB-1635-0CA50FE80B76}"/>
              </a:ext>
            </a:extLst>
          </p:cNvPr>
          <p:cNvCxnSpPr>
            <a:cxnSpLocks/>
          </p:cNvCxnSpPr>
          <p:nvPr/>
        </p:nvCxnSpPr>
        <p:spPr>
          <a:xfrm flipH="1">
            <a:off x="4775073" y="3064728"/>
            <a:ext cx="1484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9BDF1AC-35BA-FA54-27E6-F2FDBDA6643E}"/>
              </a:ext>
            </a:extLst>
          </p:cNvPr>
          <p:cNvCxnSpPr>
            <a:cxnSpLocks/>
          </p:cNvCxnSpPr>
          <p:nvPr/>
        </p:nvCxnSpPr>
        <p:spPr>
          <a:xfrm>
            <a:off x="4775073" y="3456902"/>
            <a:ext cx="14844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CAAB6D-0C4C-93A0-6873-5E4A81E7C54A}"/>
              </a:ext>
            </a:extLst>
          </p:cNvPr>
          <p:cNvSpPr txBox="1"/>
          <p:nvPr/>
        </p:nvSpPr>
        <p:spPr>
          <a:xfrm>
            <a:off x="4348782" y="1273023"/>
            <a:ext cx="1601072" cy="307777"/>
          </a:xfrm>
          <a:prstGeom prst="rect">
            <a:avLst/>
          </a:prstGeom>
          <a:noFill/>
        </p:spPr>
        <p:txBody>
          <a:bodyPr wrap="square" rtlCol="0">
            <a:spAutoFit/>
          </a:bodyPr>
          <a:lstStyle/>
          <a:p>
            <a:pPr algn="ctr"/>
            <a:r>
              <a:rPr lang="en-US" sz="1400" b="1" dirty="0"/>
              <a:t> Feature Store</a:t>
            </a:r>
            <a:endParaRPr lang="en-NL" sz="1400" b="1" dirty="0"/>
          </a:p>
        </p:txBody>
      </p:sp>
      <p:sp>
        <p:nvSpPr>
          <p:cNvPr id="22" name="TextBox 21">
            <a:extLst>
              <a:ext uri="{FF2B5EF4-FFF2-40B4-BE49-F238E27FC236}">
                <a16:creationId xmlns:a16="http://schemas.microsoft.com/office/drawing/2014/main" id="{3DE92A40-9F12-A798-7DF0-5A585686AB0E}"/>
              </a:ext>
            </a:extLst>
          </p:cNvPr>
          <p:cNvSpPr txBox="1"/>
          <p:nvPr/>
        </p:nvSpPr>
        <p:spPr>
          <a:xfrm>
            <a:off x="1729914" y="1629543"/>
            <a:ext cx="1601072" cy="461665"/>
          </a:xfrm>
          <a:prstGeom prst="rect">
            <a:avLst/>
          </a:prstGeom>
          <a:noFill/>
        </p:spPr>
        <p:txBody>
          <a:bodyPr wrap="square" rtlCol="0">
            <a:spAutoFit/>
          </a:bodyPr>
          <a:lstStyle/>
          <a:p>
            <a:pPr algn="ctr"/>
            <a:r>
              <a:rPr lang="en-US" sz="1200" b="1" i="1" dirty="0">
                <a:solidFill>
                  <a:srgbClr val="000099"/>
                </a:solidFill>
              </a:rPr>
              <a:t>Serving Feature Lockup</a:t>
            </a:r>
            <a:endParaRPr lang="en-NL" sz="1200" b="1" i="1" dirty="0">
              <a:solidFill>
                <a:srgbClr val="000099"/>
              </a:solidFill>
            </a:endParaRPr>
          </a:p>
        </p:txBody>
      </p:sp>
      <p:cxnSp>
        <p:nvCxnSpPr>
          <p:cNvPr id="25" name="Straight Arrow Connector 24">
            <a:extLst>
              <a:ext uri="{FF2B5EF4-FFF2-40B4-BE49-F238E27FC236}">
                <a16:creationId xmlns:a16="http://schemas.microsoft.com/office/drawing/2014/main" id="{56A95B63-4CF8-9E7C-C6A5-47E184D17CEA}"/>
              </a:ext>
            </a:extLst>
          </p:cNvPr>
          <p:cNvCxnSpPr>
            <a:cxnSpLocks/>
            <a:stCxn id="7" idx="2"/>
          </p:cNvCxnSpPr>
          <p:nvPr/>
        </p:nvCxnSpPr>
        <p:spPr>
          <a:xfrm rot="10800000" flipV="1">
            <a:off x="3158145" y="1397821"/>
            <a:ext cx="658304" cy="1083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826CDCB-BA06-9880-CE1A-44D7B6F52E43}"/>
              </a:ext>
            </a:extLst>
          </p:cNvPr>
          <p:cNvSpPr txBox="1"/>
          <p:nvPr/>
        </p:nvSpPr>
        <p:spPr>
          <a:xfrm>
            <a:off x="4860608" y="2762196"/>
            <a:ext cx="1601072" cy="276999"/>
          </a:xfrm>
          <a:prstGeom prst="rect">
            <a:avLst/>
          </a:prstGeom>
          <a:noFill/>
        </p:spPr>
        <p:txBody>
          <a:bodyPr wrap="square" rtlCol="0">
            <a:spAutoFit/>
          </a:bodyPr>
          <a:lstStyle/>
          <a:p>
            <a:pPr algn="ctr"/>
            <a:r>
              <a:rPr lang="en-US" sz="1200" b="1" i="1" dirty="0">
                <a:solidFill>
                  <a:srgbClr val="000099"/>
                </a:solidFill>
              </a:rPr>
              <a:t>Serving Data</a:t>
            </a:r>
            <a:endParaRPr lang="en-NL" sz="1200" b="1" i="1" dirty="0">
              <a:solidFill>
                <a:srgbClr val="000099"/>
              </a:solidFill>
            </a:endParaRPr>
          </a:p>
        </p:txBody>
      </p:sp>
      <p:sp>
        <p:nvSpPr>
          <p:cNvPr id="28" name="Cylinder 27">
            <a:extLst>
              <a:ext uri="{FF2B5EF4-FFF2-40B4-BE49-F238E27FC236}">
                <a16:creationId xmlns:a16="http://schemas.microsoft.com/office/drawing/2014/main" id="{0E28ADA0-A6BE-1928-3289-43172F3428A8}"/>
              </a:ext>
            </a:extLst>
          </p:cNvPr>
          <p:cNvSpPr/>
          <p:nvPr/>
        </p:nvSpPr>
        <p:spPr>
          <a:xfrm>
            <a:off x="2606934" y="4519185"/>
            <a:ext cx="1749283" cy="75084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Serving Logs</a:t>
            </a:r>
            <a:endParaRPr lang="en-NL" sz="1600" dirty="0"/>
          </a:p>
        </p:txBody>
      </p:sp>
      <p:cxnSp>
        <p:nvCxnSpPr>
          <p:cNvPr id="29" name="Straight Arrow Connector 28">
            <a:extLst>
              <a:ext uri="{FF2B5EF4-FFF2-40B4-BE49-F238E27FC236}">
                <a16:creationId xmlns:a16="http://schemas.microsoft.com/office/drawing/2014/main" id="{3BA9209F-1F53-4038-CBE8-7D8958906D8F}"/>
              </a:ext>
            </a:extLst>
          </p:cNvPr>
          <p:cNvCxnSpPr>
            <a:cxnSpLocks/>
            <a:stCxn id="12" idx="2"/>
          </p:cNvCxnSpPr>
          <p:nvPr/>
        </p:nvCxnSpPr>
        <p:spPr>
          <a:xfrm>
            <a:off x="3373737" y="3990079"/>
            <a:ext cx="10165" cy="52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ube 30">
            <a:extLst>
              <a:ext uri="{FF2B5EF4-FFF2-40B4-BE49-F238E27FC236}">
                <a16:creationId xmlns:a16="http://schemas.microsoft.com/office/drawing/2014/main" id="{21763F75-08F3-333F-C07A-BFFD1A569AFD}"/>
              </a:ext>
            </a:extLst>
          </p:cNvPr>
          <p:cNvSpPr/>
          <p:nvPr/>
        </p:nvSpPr>
        <p:spPr>
          <a:xfrm>
            <a:off x="5420348" y="4456173"/>
            <a:ext cx="1948293" cy="720803"/>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Model Monitoring Engine</a:t>
            </a:r>
            <a:endParaRPr lang="en-NL" sz="1400" dirty="0"/>
          </a:p>
        </p:txBody>
      </p:sp>
      <p:cxnSp>
        <p:nvCxnSpPr>
          <p:cNvPr id="32" name="Straight Arrow Connector 31">
            <a:extLst>
              <a:ext uri="{FF2B5EF4-FFF2-40B4-BE49-F238E27FC236}">
                <a16:creationId xmlns:a16="http://schemas.microsoft.com/office/drawing/2014/main" id="{A0482252-B67C-229E-36CF-B7A8A1AF1998}"/>
              </a:ext>
            </a:extLst>
          </p:cNvPr>
          <p:cNvCxnSpPr>
            <a:cxnSpLocks/>
            <a:stCxn id="28" idx="4"/>
            <a:endCxn id="31" idx="2"/>
          </p:cNvCxnSpPr>
          <p:nvPr/>
        </p:nvCxnSpPr>
        <p:spPr>
          <a:xfrm>
            <a:off x="4356217" y="4894610"/>
            <a:ext cx="1064131" cy="1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EE46BE0-BD4C-31D9-5A74-113B819258EC}"/>
              </a:ext>
            </a:extLst>
          </p:cNvPr>
          <p:cNvSpPr txBox="1"/>
          <p:nvPr/>
        </p:nvSpPr>
        <p:spPr>
          <a:xfrm>
            <a:off x="879108" y="4057521"/>
            <a:ext cx="2844547" cy="461665"/>
          </a:xfrm>
          <a:prstGeom prst="rect">
            <a:avLst/>
          </a:prstGeom>
          <a:noFill/>
        </p:spPr>
        <p:txBody>
          <a:bodyPr wrap="square" rtlCol="0">
            <a:spAutoFit/>
          </a:bodyPr>
          <a:lstStyle/>
          <a:p>
            <a:pPr algn="ctr"/>
            <a:r>
              <a:rPr lang="en-US" sz="1200" b="1" i="1" dirty="0">
                <a:solidFill>
                  <a:srgbClr val="000099"/>
                </a:solidFill>
              </a:rPr>
              <a:t>Service Metrics and Request/Response Payloads </a:t>
            </a:r>
            <a:endParaRPr lang="en-NL" sz="1200" b="1" i="1" dirty="0">
              <a:solidFill>
                <a:srgbClr val="000099"/>
              </a:solidFill>
            </a:endParaRPr>
          </a:p>
        </p:txBody>
      </p:sp>
      <p:sp>
        <p:nvSpPr>
          <p:cNvPr id="13" name="TextBox 12">
            <a:extLst>
              <a:ext uri="{FF2B5EF4-FFF2-40B4-BE49-F238E27FC236}">
                <a16:creationId xmlns:a16="http://schemas.microsoft.com/office/drawing/2014/main" id="{6BBB5D84-D556-5308-9BD9-8A4F1C52FB92}"/>
              </a:ext>
            </a:extLst>
          </p:cNvPr>
          <p:cNvSpPr txBox="1"/>
          <p:nvPr/>
        </p:nvSpPr>
        <p:spPr>
          <a:xfrm>
            <a:off x="2023520" y="5515202"/>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9" name="Footer Placeholder 8">
            <a:extLst>
              <a:ext uri="{FF2B5EF4-FFF2-40B4-BE49-F238E27FC236}">
                <a16:creationId xmlns:a16="http://schemas.microsoft.com/office/drawing/2014/main" id="{2E7E6AC3-4F90-1282-6BAF-EAA0D2E0EFA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770154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Model-as-Service/API (Online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2D6D12A2-C4C0-C258-B093-E8D857673000}"/>
              </a:ext>
            </a:extLst>
          </p:cNvPr>
          <p:cNvSpPr txBox="1"/>
          <p:nvPr/>
        </p:nvSpPr>
        <p:spPr>
          <a:xfrm>
            <a:off x="1985235" y="4294853"/>
            <a:ext cx="4990753" cy="338554"/>
          </a:xfrm>
          <a:prstGeom prst="rect">
            <a:avLst/>
          </a:prstGeom>
          <a:noFill/>
        </p:spPr>
        <p:txBody>
          <a:bodyPr wrap="square" rtlCol="0">
            <a:spAutoFit/>
          </a:bodyPr>
          <a:lstStyle/>
          <a:p>
            <a:pPr algn="ctr"/>
            <a:r>
              <a:rPr lang="en-US" sz="1600" b="1" i="1" dirty="0">
                <a:solidFill>
                  <a:srgbClr val="000099"/>
                </a:solidFill>
              </a:rPr>
              <a:t>Can you give an example from labs?</a:t>
            </a:r>
            <a:endParaRPr lang="en-NL" sz="1600" b="1" i="1" dirty="0">
              <a:solidFill>
                <a:srgbClr val="000099"/>
              </a:solidFill>
            </a:endParaRPr>
          </a:p>
        </p:txBody>
      </p:sp>
      <p:pic>
        <p:nvPicPr>
          <p:cNvPr id="8" name="Picture 7">
            <a:extLst>
              <a:ext uri="{FF2B5EF4-FFF2-40B4-BE49-F238E27FC236}">
                <a16:creationId xmlns:a16="http://schemas.microsoft.com/office/drawing/2014/main" id="{AEB5CED2-0150-D106-57A6-0B3517262726}"/>
              </a:ext>
            </a:extLst>
          </p:cNvPr>
          <p:cNvPicPr>
            <a:picLocks noChangeAspect="1"/>
          </p:cNvPicPr>
          <p:nvPr/>
        </p:nvPicPr>
        <p:blipFill>
          <a:blip r:embed="rId3"/>
          <a:stretch>
            <a:fillRect/>
          </a:stretch>
        </p:blipFill>
        <p:spPr>
          <a:xfrm>
            <a:off x="381000" y="2417548"/>
            <a:ext cx="7924800" cy="1308856"/>
          </a:xfrm>
          <a:prstGeom prst="rect">
            <a:avLst/>
          </a:prstGeom>
        </p:spPr>
      </p:pic>
      <p:sp>
        <p:nvSpPr>
          <p:cNvPr id="9" name="TextBox 8">
            <a:extLst>
              <a:ext uri="{FF2B5EF4-FFF2-40B4-BE49-F238E27FC236}">
                <a16:creationId xmlns:a16="http://schemas.microsoft.com/office/drawing/2014/main" id="{1386CF39-0D32-0E38-E5FF-7742104E8DBD}"/>
              </a:ext>
            </a:extLst>
          </p:cNvPr>
          <p:cNvSpPr txBox="1"/>
          <p:nvPr/>
        </p:nvSpPr>
        <p:spPr>
          <a:xfrm>
            <a:off x="6251063" y="2172888"/>
            <a:ext cx="1877117" cy="307777"/>
          </a:xfrm>
          <a:prstGeom prst="rect">
            <a:avLst/>
          </a:prstGeom>
          <a:noFill/>
        </p:spPr>
        <p:txBody>
          <a:bodyPr wrap="none" rtlCol="0">
            <a:spAutoFit/>
          </a:bodyPr>
          <a:lstStyle/>
          <a:p>
            <a:r>
              <a:rPr lang="en-US" sz="1400" dirty="0"/>
              <a:t>Web Service = Web API</a:t>
            </a:r>
          </a:p>
        </p:txBody>
      </p:sp>
      <p:sp>
        <p:nvSpPr>
          <p:cNvPr id="7" name="Footer Placeholder 6">
            <a:extLst>
              <a:ext uri="{FF2B5EF4-FFF2-40B4-BE49-F238E27FC236}">
                <a16:creationId xmlns:a16="http://schemas.microsoft.com/office/drawing/2014/main" id="{7033FFC9-DEEB-2333-B2C1-C710F0DCBF67}"/>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3134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Model-as-Dependency (Online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B95CD322-9824-3699-C61E-9CCFE685FB88}"/>
              </a:ext>
            </a:extLst>
          </p:cNvPr>
          <p:cNvSpPr txBox="1"/>
          <p:nvPr/>
        </p:nvSpPr>
        <p:spPr>
          <a:xfrm>
            <a:off x="1577688" y="4592787"/>
            <a:ext cx="4990753" cy="338554"/>
          </a:xfrm>
          <a:prstGeom prst="rect">
            <a:avLst/>
          </a:prstGeom>
          <a:noFill/>
        </p:spPr>
        <p:txBody>
          <a:bodyPr wrap="square" rtlCol="0">
            <a:spAutoFit/>
          </a:bodyPr>
          <a:lstStyle/>
          <a:p>
            <a:pPr algn="ctr"/>
            <a:r>
              <a:rPr lang="en-US" sz="1600" b="1" i="1" dirty="0">
                <a:solidFill>
                  <a:srgbClr val="000099"/>
                </a:solidFill>
              </a:rPr>
              <a:t>Can you give an example from labs?</a:t>
            </a:r>
            <a:endParaRPr lang="en-NL" sz="1600" b="1" i="1" dirty="0">
              <a:solidFill>
                <a:srgbClr val="000099"/>
              </a:solidFill>
            </a:endParaRPr>
          </a:p>
        </p:txBody>
      </p:sp>
      <p:pic>
        <p:nvPicPr>
          <p:cNvPr id="8" name="Picture 7">
            <a:extLst>
              <a:ext uri="{FF2B5EF4-FFF2-40B4-BE49-F238E27FC236}">
                <a16:creationId xmlns:a16="http://schemas.microsoft.com/office/drawing/2014/main" id="{2D891C3B-4E10-9288-DF6C-A36E5F34CCC6}"/>
              </a:ext>
            </a:extLst>
          </p:cNvPr>
          <p:cNvPicPr>
            <a:picLocks noChangeAspect="1"/>
          </p:cNvPicPr>
          <p:nvPr/>
        </p:nvPicPr>
        <p:blipFill>
          <a:blip r:embed="rId3"/>
          <a:stretch>
            <a:fillRect/>
          </a:stretch>
        </p:blipFill>
        <p:spPr>
          <a:xfrm>
            <a:off x="1960818" y="2280416"/>
            <a:ext cx="4607622" cy="2055485"/>
          </a:xfrm>
          <a:prstGeom prst="rect">
            <a:avLst/>
          </a:prstGeom>
        </p:spPr>
      </p:pic>
      <p:sp>
        <p:nvSpPr>
          <p:cNvPr id="7" name="Footer Placeholder 6">
            <a:extLst>
              <a:ext uri="{FF2B5EF4-FFF2-40B4-BE49-F238E27FC236}">
                <a16:creationId xmlns:a16="http://schemas.microsoft.com/office/drawing/2014/main" id="{6F425A71-DCA7-0DDB-98F2-D465273B04AC}"/>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64792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a:xfrm>
            <a:off x="628650" y="1612970"/>
            <a:ext cx="7886700" cy="4351338"/>
          </a:xfrm>
        </p:spPr>
        <p:txBody>
          <a:bodyPr/>
          <a:lstStyle/>
          <a:p>
            <a:r>
              <a:rPr lang="en-US" dirty="0"/>
              <a:t>Precompute (Offline Inference)  </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3"/>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E54EBFD9-6DEC-114E-B7C3-E130D012E31E}"/>
              </a:ext>
            </a:extLst>
          </p:cNvPr>
          <p:cNvSpPr txBox="1"/>
          <p:nvPr/>
        </p:nvSpPr>
        <p:spPr>
          <a:xfrm>
            <a:off x="1294775" y="4683568"/>
            <a:ext cx="5967385" cy="338554"/>
          </a:xfrm>
          <a:prstGeom prst="rect">
            <a:avLst/>
          </a:prstGeom>
          <a:noFill/>
        </p:spPr>
        <p:txBody>
          <a:bodyPr wrap="square" rtlCol="0">
            <a:spAutoFit/>
          </a:bodyPr>
          <a:lstStyle/>
          <a:p>
            <a:pPr algn="ctr"/>
            <a:r>
              <a:rPr lang="en-US" sz="1600" b="1" i="1" dirty="0">
                <a:solidFill>
                  <a:srgbClr val="000099"/>
                </a:solidFill>
              </a:rPr>
              <a:t>How can we apply this pattern to our Lab example?</a:t>
            </a:r>
          </a:p>
        </p:txBody>
      </p:sp>
      <p:pic>
        <p:nvPicPr>
          <p:cNvPr id="8" name="Picture 7">
            <a:extLst>
              <a:ext uri="{FF2B5EF4-FFF2-40B4-BE49-F238E27FC236}">
                <a16:creationId xmlns:a16="http://schemas.microsoft.com/office/drawing/2014/main" id="{29D4A454-33F9-D575-D9C4-240FD40D12AE}"/>
              </a:ext>
            </a:extLst>
          </p:cNvPr>
          <p:cNvPicPr>
            <a:picLocks noChangeAspect="1"/>
          </p:cNvPicPr>
          <p:nvPr/>
        </p:nvPicPr>
        <p:blipFill>
          <a:blip r:embed="rId4"/>
          <a:stretch>
            <a:fillRect/>
          </a:stretch>
        </p:blipFill>
        <p:spPr>
          <a:xfrm>
            <a:off x="1729441" y="2110812"/>
            <a:ext cx="6766560" cy="2011054"/>
          </a:xfrm>
          <a:prstGeom prst="rect">
            <a:avLst/>
          </a:prstGeom>
        </p:spPr>
      </p:pic>
      <p:sp>
        <p:nvSpPr>
          <p:cNvPr id="10" name="TextBox 9">
            <a:extLst>
              <a:ext uri="{FF2B5EF4-FFF2-40B4-BE49-F238E27FC236}">
                <a16:creationId xmlns:a16="http://schemas.microsoft.com/office/drawing/2014/main" id="{D0505ACB-A29D-E244-D3A1-310020AA33A7}"/>
              </a:ext>
            </a:extLst>
          </p:cNvPr>
          <p:cNvSpPr txBox="1"/>
          <p:nvPr/>
        </p:nvSpPr>
        <p:spPr>
          <a:xfrm>
            <a:off x="381000" y="4362795"/>
            <a:ext cx="8115000" cy="338554"/>
          </a:xfrm>
          <a:prstGeom prst="rect">
            <a:avLst/>
          </a:prstGeom>
          <a:noFill/>
        </p:spPr>
        <p:txBody>
          <a:bodyPr wrap="square">
            <a:spAutoFit/>
          </a:bodyPr>
          <a:lstStyle/>
          <a:p>
            <a:pPr algn="ctr"/>
            <a:r>
              <a:rPr lang="en-US" sz="1600" b="1" i="1" dirty="0">
                <a:solidFill>
                  <a:srgbClr val="000099"/>
                </a:solidFill>
              </a:rPr>
              <a:t>How can the ML Model Serving component be made available to external users?</a:t>
            </a:r>
            <a:endParaRPr lang="en-NL" sz="1600" b="1" i="1" dirty="0">
              <a:solidFill>
                <a:srgbClr val="000099"/>
              </a:solidFill>
            </a:endParaRPr>
          </a:p>
        </p:txBody>
      </p:sp>
      <p:sp>
        <p:nvSpPr>
          <p:cNvPr id="11" name="TextBox 10">
            <a:extLst>
              <a:ext uri="{FF2B5EF4-FFF2-40B4-BE49-F238E27FC236}">
                <a16:creationId xmlns:a16="http://schemas.microsoft.com/office/drawing/2014/main" id="{CDFAA96D-9552-4623-0488-4286B7857646}"/>
              </a:ext>
            </a:extLst>
          </p:cNvPr>
          <p:cNvSpPr txBox="1"/>
          <p:nvPr/>
        </p:nvSpPr>
        <p:spPr>
          <a:xfrm>
            <a:off x="1588308" y="4055808"/>
            <a:ext cx="5967385" cy="338554"/>
          </a:xfrm>
          <a:prstGeom prst="rect">
            <a:avLst/>
          </a:prstGeom>
          <a:noFill/>
        </p:spPr>
        <p:txBody>
          <a:bodyPr wrap="square" rtlCol="0">
            <a:spAutoFit/>
          </a:bodyPr>
          <a:lstStyle/>
          <a:p>
            <a:pPr algn="ctr"/>
            <a:r>
              <a:rPr lang="en-US" sz="1600" b="1" i="1" dirty="0">
                <a:solidFill>
                  <a:srgbClr val="000099"/>
                </a:solidFill>
              </a:rPr>
              <a:t>How can we automate the precomputation of predictions?</a:t>
            </a:r>
          </a:p>
        </p:txBody>
      </p:sp>
      <p:sp>
        <p:nvSpPr>
          <p:cNvPr id="7" name="Footer Placeholder 6">
            <a:extLst>
              <a:ext uri="{FF2B5EF4-FFF2-40B4-BE49-F238E27FC236}">
                <a16:creationId xmlns:a16="http://schemas.microsoft.com/office/drawing/2014/main" id="{FF2E24F0-0DF7-2C2A-A5A4-E2080492B03E}"/>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9277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BC33-666C-C09A-03AF-0BC4E8B4E4AA}"/>
              </a:ext>
            </a:extLst>
          </p:cNvPr>
          <p:cNvSpPr>
            <a:spLocks noGrp="1"/>
          </p:cNvSpPr>
          <p:nvPr>
            <p:ph type="title"/>
          </p:nvPr>
        </p:nvSpPr>
        <p:spPr/>
        <p:txBody>
          <a:bodyPr/>
          <a:lstStyle/>
          <a:p>
            <a:r>
              <a:rPr lang="en-US" dirty="0"/>
              <a:t>Model Serving: Design Patterns (Cont’d) </a:t>
            </a:r>
            <a:endParaRPr lang="en-NL" dirty="0"/>
          </a:p>
        </p:txBody>
      </p:sp>
      <p:sp>
        <p:nvSpPr>
          <p:cNvPr id="3" name="Content Placeholder 2">
            <a:extLst>
              <a:ext uri="{FF2B5EF4-FFF2-40B4-BE49-F238E27FC236}">
                <a16:creationId xmlns:a16="http://schemas.microsoft.com/office/drawing/2014/main" id="{2FEF13BC-1841-014D-0DDA-8D9A14BCFC9C}"/>
              </a:ext>
            </a:extLst>
          </p:cNvPr>
          <p:cNvSpPr>
            <a:spLocks noGrp="1"/>
          </p:cNvSpPr>
          <p:nvPr>
            <p:ph idx="1"/>
          </p:nvPr>
        </p:nvSpPr>
        <p:spPr/>
        <p:txBody>
          <a:bodyPr/>
          <a:lstStyle/>
          <a:p>
            <a:r>
              <a:rPr lang="en-US" dirty="0"/>
              <a:t>Model-On-Demand</a:t>
            </a:r>
            <a:endParaRPr lang="en-NL" dirty="0"/>
          </a:p>
        </p:txBody>
      </p:sp>
      <p:sp>
        <p:nvSpPr>
          <p:cNvPr id="6" name="TextBox 5">
            <a:extLst>
              <a:ext uri="{FF2B5EF4-FFF2-40B4-BE49-F238E27FC236}">
                <a16:creationId xmlns:a16="http://schemas.microsoft.com/office/drawing/2014/main" id="{C300B027-3782-15C2-E6CA-38B0F56988A5}"/>
              </a:ext>
            </a:extLst>
          </p:cNvPr>
          <p:cNvSpPr txBox="1"/>
          <p:nvPr/>
        </p:nvSpPr>
        <p:spPr>
          <a:xfrm>
            <a:off x="1691268" y="5329110"/>
            <a:ext cx="5014332" cy="307777"/>
          </a:xfrm>
          <a:prstGeom prst="rect">
            <a:avLst/>
          </a:prstGeom>
          <a:noFill/>
        </p:spPr>
        <p:txBody>
          <a:bodyPr wrap="square">
            <a:spAutoFit/>
          </a:bodyPr>
          <a:lstStyle/>
          <a:p>
            <a:r>
              <a:rPr lang="en-US" sz="1400" dirty="0"/>
              <a:t>source: </a:t>
            </a:r>
            <a:r>
              <a:rPr lang="en-NL" sz="1400" dirty="0">
                <a:hlinkClick r:id="rId2"/>
              </a:rPr>
              <a:t>https://ml-ops.org/content/three-levels-of-ml-software</a:t>
            </a:r>
            <a:r>
              <a:rPr lang="en-US" sz="1400" dirty="0"/>
              <a:t> </a:t>
            </a:r>
            <a:endParaRPr lang="en-NL" sz="1400" dirty="0"/>
          </a:p>
        </p:txBody>
      </p:sp>
      <p:sp>
        <p:nvSpPr>
          <p:cNvPr id="5" name="TextBox 4">
            <a:extLst>
              <a:ext uri="{FF2B5EF4-FFF2-40B4-BE49-F238E27FC236}">
                <a16:creationId xmlns:a16="http://schemas.microsoft.com/office/drawing/2014/main" id="{A90F2B99-2875-FA18-C946-C99A762832FF}"/>
              </a:ext>
            </a:extLst>
          </p:cNvPr>
          <p:cNvSpPr txBox="1"/>
          <p:nvPr/>
        </p:nvSpPr>
        <p:spPr>
          <a:xfrm>
            <a:off x="4859596" y="2072316"/>
            <a:ext cx="3883741"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Prediction service</a:t>
            </a:r>
            <a:r>
              <a:rPr lang="en-US" sz="1400" dirty="0"/>
              <a:t> puts the prediction requests from the end-users at the </a:t>
            </a:r>
            <a:r>
              <a:rPr lang="en-US" sz="1400" b="1" dirty="0"/>
              <a:t>Request Queue</a:t>
            </a:r>
            <a:r>
              <a:rPr lang="en-US" sz="1400" dirty="0"/>
              <a:t>. </a:t>
            </a:r>
          </a:p>
          <a:p>
            <a:pPr marL="285750" indent="-285750">
              <a:buFont typeface="Arial" panose="020B0604020202020204" pitchFamily="34" charset="0"/>
              <a:buChar char="•"/>
            </a:pPr>
            <a:r>
              <a:rPr lang="en-US" sz="1400" b="1" dirty="0"/>
              <a:t>Event processor </a:t>
            </a:r>
            <a:r>
              <a:rPr lang="en-US" sz="1400" dirty="0"/>
              <a:t>reads the requests and uses the model to make predictions. </a:t>
            </a:r>
          </a:p>
          <a:p>
            <a:pPr marL="285750" indent="-285750">
              <a:buFont typeface="Arial" panose="020B0604020202020204" pitchFamily="34" charset="0"/>
              <a:buChar char="•"/>
            </a:pPr>
            <a:r>
              <a:rPr lang="en-US" sz="1400" dirty="0"/>
              <a:t>Then, the prediction results are put in the </a:t>
            </a:r>
            <a:r>
              <a:rPr lang="en-US" sz="1400" b="1" dirty="0"/>
              <a:t>Prediction Queue</a:t>
            </a:r>
            <a:r>
              <a:rPr lang="en-US" sz="1400" dirty="0"/>
              <a:t>. </a:t>
            </a:r>
          </a:p>
          <a:p>
            <a:pPr marL="285750" indent="-285750">
              <a:buFont typeface="Arial" panose="020B0604020202020204" pitchFamily="34" charset="0"/>
              <a:buChar char="•"/>
            </a:pPr>
            <a:r>
              <a:rPr lang="en-US" sz="1400" b="1" dirty="0"/>
              <a:t>Prediction service </a:t>
            </a:r>
            <a:r>
              <a:rPr lang="en-US" sz="1400" dirty="0"/>
              <a:t>can pick the prediction result messages from the queue and send them back to the end users.</a:t>
            </a:r>
          </a:p>
        </p:txBody>
      </p:sp>
      <p:pic>
        <p:nvPicPr>
          <p:cNvPr id="9" name="Picture 8">
            <a:extLst>
              <a:ext uri="{FF2B5EF4-FFF2-40B4-BE49-F238E27FC236}">
                <a16:creationId xmlns:a16="http://schemas.microsoft.com/office/drawing/2014/main" id="{77E1A243-E9D1-E852-CBFF-76CDB090902A}"/>
              </a:ext>
            </a:extLst>
          </p:cNvPr>
          <p:cNvPicPr>
            <a:picLocks noChangeAspect="1"/>
          </p:cNvPicPr>
          <p:nvPr/>
        </p:nvPicPr>
        <p:blipFill>
          <a:blip r:embed="rId3"/>
          <a:stretch>
            <a:fillRect/>
          </a:stretch>
        </p:blipFill>
        <p:spPr>
          <a:xfrm>
            <a:off x="152401" y="2244612"/>
            <a:ext cx="4459859" cy="2767886"/>
          </a:xfrm>
          <a:prstGeom prst="rect">
            <a:avLst/>
          </a:prstGeom>
        </p:spPr>
      </p:pic>
      <p:sp>
        <p:nvSpPr>
          <p:cNvPr id="7" name="Footer Placeholder 6">
            <a:extLst>
              <a:ext uri="{FF2B5EF4-FFF2-40B4-BE49-F238E27FC236}">
                <a16:creationId xmlns:a16="http://schemas.microsoft.com/office/drawing/2014/main" id="{3D9D7097-38E2-8714-DC00-609171613692}"/>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588672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ED15-92F5-CAA4-413B-2D1FFB164D1C}"/>
              </a:ext>
            </a:extLst>
          </p:cNvPr>
          <p:cNvSpPr>
            <a:spLocks noGrp="1"/>
          </p:cNvSpPr>
          <p:nvPr>
            <p:ph type="title"/>
          </p:nvPr>
        </p:nvSpPr>
        <p:spPr/>
        <p:txBody>
          <a:bodyPr/>
          <a:lstStyle/>
          <a:p>
            <a:r>
              <a:rPr lang="en-US" dirty="0"/>
              <a:t>Monitoring</a:t>
            </a:r>
          </a:p>
        </p:txBody>
      </p:sp>
      <p:sp>
        <p:nvSpPr>
          <p:cNvPr id="5" name="Cylinder 4">
            <a:extLst>
              <a:ext uri="{FF2B5EF4-FFF2-40B4-BE49-F238E27FC236}">
                <a16:creationId xmlns:a16="http://schemas.microsoft.com/office/drawing/2014/main" id="{33687DC9-2F84-F79A-7D50-C6FBA64E7128}"/>
              </a:ext>
            </a:extLst>
          </p:cNvPr>
          <p:cNvSpPr/>
          <p:nvPr/>
        </p:nvSpPr>
        <p:spPr>
          <a:xfrm>
            <a:off x="500579" y="2763300"/>
            <a:ext cx="1050667" cy="936703"/>
          </a:xfrm>
          <a:prstGeom prst="can">
            <a:avLst>
              <a:gd name="adj" fmla="val 1918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Serving Logs</a:t>
            </a:r>
            <a:endParaRPr lang="en-NL" sz="1600" dirty="0"/>
          </a:p>
        </p:txBody>
      </p:sp>
      <p:sp>
        <p:nvSpPr>
          <p:cNvPr id="6" name="Rectangle: Rounded Corners 5">
            <a:extLst>
              <a:ext uri="{FF2B5EF4-FFF2-40B4-BE49-F238E27FC236}">
                <a16:creationId xmlns:a16="http://schemas.microsoft.com/office/drawing/2014/main" id="{D99047DF-91F9-BBC5-92BE-51265B3D03EC}"/>
              </a:ext>
            </a:extLst>
          </p:cNvPr>
          <p:cNvSpPr/>
          <p:nvPr/>
        </p:nvSpPr>
        <p:spPr>
          <a:xfrm>
            <a:off x="2750634" y="2463025"/>
            <a:ext cx="2193072"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Drift Detection</a:t>
            </a:r>
            <a:endParaRPr lang="en-NL" sz="1400" dirty="0"/>
          </a:p>
        </p:txBody>
      </p:sp>
      <p:sp>
        <p:nvSpPr>
          <p:cNvPr id="7" name="Rectangle: Rounded Corners 6">
            <a:extLst>
              <a:ext uri="{FF2B5EF4-FFF2-40B4-BE49-F238E27FC236}">
                <a16:creationId xmlns:a16="http://schemas.microsoft.com/office/drawing/2014/main" id="{7AAFFF9D-A309-7C49-D9DC-B9B5AAF979F8}"/>
              </a:ext>
            </a:extLst>
          </p:cNvPr>
          <p:cNvSpPr/>
          <p:nvPr/>
        </p:nvSpPr>
        <p:spPr>
          <a:xfrm>
            <a:off x="2750635" y="3102092"/>
            <a:ext cx="2193073"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Concept Drift Detection</a:t>
            </a:r>
            <a:endParaRPr lang="en-NL" sz="1400" dirty="0"/>
          </a:p>
        </p:txBody>
      </p:sp>
      <p:sp>
        <p:nvSpPr>
          <p:cNvPr id="9" name="Rectangle: Rounded Corners 8">
            <a:extLst>
              <a:ext uri="{FF2B5EF4-FFF2-40B4-BE49-F238E27FC236}">
                <a16:creationId xmlns:a16="http://schemas.microsoft.com/office/drawing/2014/main" id="{B69AECBD-51A3-B903-529F-0B875B30ED27}"/>
              </a:ext>
            </a:extLst>
          </p:cNvPr>
          <p:cNvSpPr/>
          <p:nvPr/>
        </p:nvSpPr>
        <p:spPr>
          <a:xfrm>
            <a:off x="2750635" y="3700002"/>
            <a:ext cx="2193073" cy="351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Continuous Evaluation</a:t>
            </a:r>
            <a:endParaRPr lang="en-NL" sz="1400" dirty="0"/>
          </a:p>
        </p:txBody>
      </p:sp>
      <p:sp>
        <p:nvSpPr>
          <p:cNvPr id="10" name="Cylinder 9">
            <a:extLst>
              <a:ext uri="{FF2B5EF4-FFF2-40B4-BE49-F238E27FC236}">
                <a16:creationId xmlns:a16="http://schemas.microsoft.com/office/drawing/2014/main" id="{B04137CC-4D76-01B0-E958-E70A0DE049CF}"/>
              </a:ext>
            </a:extLst>
          </p:cNvPr>
          <p:cNvSpPr/>
          <p:nvPr/>
        </p:nvSpPr>
        <p:spPr>
          <a:xfrm>
            <a:off x="2929686" y="4713211"/>
            <a:ext cx="1834969" cy="936703"/>
          </a:xfrm>
          <a:prstGeom prst="can">
            <a:avLst>
              <a:gd name="adj" fmla="val 1918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Data and Feature Stores</a:t>
            </a:r>
            <a:endParaRPr lang="en-NL" sz="1600" dirty="0"/>
          </a:p>
        </p:txBody>
      </p:sp>
      <p:sp>
        <p:nvSpPr>
          <p:cNvPr id="11" name="Rectangle 10">
            <a:extLst>
              <a:ext uri="{FF2B5EF4-FFF2-40B4-BE49-F238E27FC236}">
                <a16:creationId xmlns:a16="http://schemas.microsoft.com/office/drawing/2014/main" id="{B5A1CE83-720C-4747-5376-D7325CC0269F}"/>
              </a:ext>
            </a:extLst>
          </p:cNvPr>
          <p:cNvSpPr/>
          <p:nvPr/>
        </p:nvSpPr>
        <p:spPr>
          <a:xfrm>
            <a:off x="2460702" y="2175184"/>
            <a:ext cx="2780371" cy="20794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cxnSp>
        <p:nvCxnSpPr>
          <p:cNvPr id="13" name="Straight Arrow Connector 12">
            <a:extLst>
              <a:ext uri="{FF2B5EF4-FFF2-40B4-BE49-F238E27FC236}">
                <a16:creationId xmlns:a16="http://schemas.microsoft.com/office/drawing/2014/main" id="{2FE34D21-806C-DB7B-0F0E-CEB1D69F94E0}"/>
              </a:ext>
            </a:extLst>
          </p:cNvPr>
          <p:cNvCxnSpPr>
            <a:cxnSpLocks/>
            <a:stCxn id="5" idx="4"/>
            <a:endCxn id="11" idx="1"/>
          </p:cNvCxnSpPr>
          <p:nvPr/>
        </p:nvCxnSpPr>
        <p:spPr>
          <a:xfrm flipV="1">
            <a:off x="1551245" y="3214919"/>
            <a:ext cx="909456" cy="1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B5E5F8-FECF-161A-16E7-95C779792273}"/>
              </a:ext>
            </a:extLst>
          </p:cNvPr>
          <p:cNvCxnSpPr>
            <a:cxnSpLocks/>
            <a:stCxn id="10" idx="1"/>
            <a:endCxn id="11" idx="2"/>
          </p:cNvCxnSpPr>
          <p:nvPr/>
        </p:nvCxnSpPr>
        <p:spPr>
          <a:xfrm flipV="1">
            <a:off x="3847171" y="4254654"/>
            <a:ext cx="3717" cy="458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AB669E-08A3-CCB8-6905-BA4E61AF7520}"/>
              </a:ext>
            </a:extLst>
          </p:cNvPr>
          <p:cNvSpPr txBox="1"/>
          <p:nvPr/>
        </p:nvSpPr>
        <p:spPr>
          <a:xfrm>
            <a:off x="3847169" y="4347450"/>
            <a:ext cx="1795876" cy="307777"/>
          </a:xfrm>
          <a:prstGeom prst="rect">
            <a:avLst/>
          </a:prstGeom>
          <a:noFill/>
        </p:spPr>
        <p:txBody>
          <a:bodyPr wrap="none" rtlCol="0">
            <a:spAutoFit/>
          </a:bodyPr>
          <a:lstStyle/>
          <a:p>
            <a:r>
              <a:rPr lang="en-US" sz="1400" b="1" i="1" dirty="0">
                <a:solidFill>
                  <a:srgbClr val="000099"/>
                </a:solidFill>
              </a:rPr>
              <a:t>Labels (Ground Truth)</a:t>
            </a:r>
            <a:endParaRPr lang="en-NL" sz="1400" b="1" i="1" dirty="0">
              <a:solidFill>
                <a:srgbClr val="000099"/>
              </a:solidFill>
            </a:endParaRPr>
          </a:p>
        </p:txBody>
      </p:sp>
      <p:sp>
        <p:nvSpPr>
          <p:cNvPr id="21" name="Cylinder 20">
            <a:extLst>
              <a:ext uri="{FF2B5EF4-FFF2-40B4-BE49-F238E27FC236}">
                <a16:creationId xmlns:a16="http://schemas.microsoft.com/office/drawing/2014/main" id="{676D9DCF-6229-88EA-DF8F-DFCD8CBB1BC3}"/>
              </a:ext>
            </a:extLst>
          </p:cNvPr>
          <p:cNvSpPr/>
          <p:nvPr/>
        </p:nvSpPr>
        <p:spPr>
          <a:xfrm>
            <a:off x="7240860" y="2463026"/>
            <a:ext cx="1527083" cy="990293"/>
          </a:xfrm>
          <a:prstGeom prst="can">
            <a:avLst>
              <a:gd name="adj" fmla="val 1045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ML Metadata and Artifacts Repositories</a:t>
            </a:r>
            <a:endParaRPr lang="en-NL" sz="1400" dirty="0"/>
          </a:p>
        </p:txBody>
      </p:sp>
      <p:cxnSp>
        <p:nvCxnSpPr>
          <p:cNvPr id="22" name="Straight Arrow Connector 21">
            <a:extLst>
              <a:ext uri="{FF2B5EF4-FFF2-40B4-BE49-F238E27FC236}">
                <a16:creationId xmlns:a16="http://schemas.microsoft.com/office/drawing/2014/main" id="{AFE5D115-8E85-FE60-0EB9-0531AD083A17}"/>
              </a:ext>
            </a:extLst>
          </p:cNvPr>
          <p:cNvCxnSpPr>
            <a:cxnSpLocks/>
          </p:cNvCxnSpPr>
          <p:nvPr/>
        </p:nvCxnSpPr>
        <p:spPr>
          <a:xfrm>
            <a:off x="5233641" y="3248382"/>
            <a:ext cx="200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F58D62-A4B3-DF78-4937-5767021DF76B}"/>
              </a:ext>
            </a:extLst>
          </p:cNvPr>
          <p:cNvCxnSpPr>
            <a:cxnSpLocks/>
          </p:cNvCxnSpPr>
          <p:nvPr/>
        </p:nvCxnSpPr>
        <p:spPr>
          <a:xfrm flipH="1">
            <a:off x="5233641" y="2763299"/>
            <a:ext cx="2007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2A174C-63DA-6AEB-11E9-AD1DE916C93E}"/>
              </a:ext>
            </a:extLst>
          </p:cNvPr>
          <p:cNvSpPr txBox="1"/>
          <p:nvPr/>
        </p:nvSpPr>
        <p:spPr>
          <a:xfrm>
            <a:off x="5456665" y="2222826"/>
            <a:ext cx="1784194" cy="523220"/>
          </a:xfrm>
          <a:prstGeom prst="rect">
            <a:avLst/>
          </a:prstGeom>
          <a:noFill/>
        </p:spPr>
        <p:txBody>
          <a:bodyPr wrap="square" rtlCol="0">
            <a:spAutoFit/>
          </a:bodyPr>
          <a:lstStyle/>
          <a:p>
            <a:r>
              <a:rPr lang="en-US" sz="1400" b="1" i="1" dirty="0">
                <a:solidFill>
                  <a:srgbClr val="000099"/>
                </a:solidFill>
              </a:rPr>
              <a:t>Baseline stats, schemas</a:t>
            </a:r>
            <a:endParaRPr lang="en-NL" sz="1400" b="1" i="1" dirty="0">
              <a:solidFill>
                <a:srgbClr val="000099"/>
              </a:solidFill>
            </a:endParaRPr>
          </a:p>
        </p:txBody>
      </p:sp>
      <p:sp>
        <p:nvSpPr>
          <p:cNvPr id="27" name="TextBox 26">
            <a:extLst>
              <a:ext uri="{FF2B5EF4-FFF2-40B4-BE49-F238E27FC236}">
                <a16:creationId xmlns:a16="http://schemas.microsoft.com/office/drawing/2014/main" id="{E863A4C1-7DB8-2E3F-547E-D232F76594F1}"/>
              </a:ext>
            </a:extLst>
          </p:cNvPr>
          <p:cNvSpPr txBox="1"/>
          <p:nvPr/>
        </p:nvSpPr>
        <p:spPr>
          <a:xfrm>
            <a:off x="5348868" y="3352395"/>
            <a:ext cx="1784194" cy="523220"/>
          </a:xfrm>
          <a:prstGeom prst="rect">
            <a:avLst/>
          </a:prstGeom>
          <a:noFill/>
        </p:spPr>
        <p:txBody>
          <a:bodyPr wrap="square" rtlCol="0">
            <a:spAutoFit/>
          </a:bodyPr>
          <a:lstStyle/>
          <a:p>
            <a:r>
              <a:rPr lang="en-US" sz="1400" b="1" i="1" dirty="0">
                <a:solidFill>
                  <a:srgbClr val="000099"/>
                </a:solidFill>
              </a:rPr>
              <a:t>Evaluation metrics, anomalies </a:t>
            </a:r>
            <a:endParaRPr lang="en-NL" sz="1400" b="1" i="1" dirty="0">
              <a:solidFill>
                <a:srgbClr val="000099"/>
              </a:solidFill>
            </a:endParaRPr>
          </a:p>
        </p:txBody>
      </p:sp>
      <p:cxnSp>
        <p:nvCxnSpPr>
          <p:cNvPr id="28" name="Straight Arrow Connector 27">
            <a:extLst>
              <a:ext uri="{FF2B5EF4-FFF2-40B4-BE49-F238E27FC236}">
                <a16:creationId xmlns:a16="http://schemas.microsoft.com/office/drawing/2014/main" id="{E39FADFB-FF18-4CE1-2026-09B21589BD77}"/>
              </a:ext>
            </a:extLst>
          </p:cNvPr>
          <p:cNvCxnSpPr>
            <a:cxnSpLocks/>
            <a:stCxn id="11" idx="0"/>
            <a:endCxn id="30" idx="4"/>
          </p:cNvCxnSpPr>
          <p:nvPr/>
        </p:nvCxnSpPr>
        <p:spPr>
          <a:xfrm flipH="1" flipV="1">
            <a:off x="3847169" y="1811096"/>
            <a:ext cx="3718" cy="364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6DB3A52-2ED3-280F-2B4C-3AC8EF0E7A67}"/>
              </a:ext>
            </a:extLst>
          </p:cNvPr>
          <p:cNvSpPr/>
          <p:nvPr/>
        </p:nvSpPr>
        <p:spPr>
          <a:xfrm>
            <a:off x="3120644" y="1289796"/>
            <a:ext cx="1453051" cy="5213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Alerting</a:t>
            </a:r>
            <a:endParaRPr lang="en-NL" dirty="0"/>
          </a:p>
        </p:txBody>
      </p:sp>
      <p:cxnSp>
        <p:nvCxnSpPr>
          <p:cNvPr id="39" name="Straight Arrow Connector 38">
            <a:extLst>
              <a:ext uri="{FF2B5EF4-FFF2-40B4-BE49-F238E27FC236}">
                <a16:creationId xmlns:a16="http://schemas.microsoft.com/office/drawing/2014/main" id="{0465749B-CAA9-C10F-5D93-08A4D0EDF299}"/>
              </a:ext>
            </a:extLst>
          </p:cNvPr>
          <p:cNvCxnSpPr/>
          <p:nvPr/>
        </p:nvCxnSpPr>
        <p:spPr>
          <a:xfrm>
            <a:off x="4597695" y="1526322"/>
            <a:ext cx="858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DA67659-39A0-B011-EDEF-18DA043918B3}"/>
              </a:ext>
            </a:extLst>
          </p:cNvPr>
          <p:cNvSpPr txBox="1"/>
          <p:nvPr/>
        </p:nvSpPr>
        <p:spPr>
          <a:xfrm>
            <a:off x="5456666" y="1372434"/>
            <a:ext cx="999893" cy="307777"/>
          </a:xfrm>
          <a:prstGeom prst="rect">
            <a:avLst/>
          </a:prstGeom>
          <a:noFill/>
        </p:spPr>
        <p:txBody>
          <a:bodyPr wrap="square" rtlCol="0">
            <a:spAutoFit/>
          </a:bodyPr>
          <a:lstStyle/>
          <a:p>
            <a:r>
              <a:rPr lang="en-US" sz="1400" dirty="0"/>
              <a:t> </a:t>
            </a:r>
            <a:r>
              <a:rPr lang="en-US" sz="1400" b="1" dirty="0"/>
              <a:t>Triggers</a:t>
            </a:r>
            <a:r>
              <a:rPr lang="en-US" sz="1400" dirty="0"/>
              <a:t> </a:t>
            </a:r>
            <a:endParaRPr lang="en-NL" sz="1400" dirty="0"/>
          </a:p>
        </p:txBody>
      </p:sp>
      <p:sp>
        <p:nvSpPr>
          <p:cNvPr id="3" name="TextBox 2">
            <a:extLst>
              <a:ext uri="{FF2B5EF4-FFF2-40B4-BE49-F238E27FC236}">
                <a16:creationId xmlns:a16="http://schemas.microsoft.com/office/drawing/2014/main" id="{55509A27-AF95-FFDD-831A-2B4D7275E36A}"/>
              </a:ext>
            </a:extLst>
          </p:cNvPr>
          <p:cNvSpPr txBox="1"/>
          <p:nvPr/>
        </p:nvSpPr>
        <p:spPr>
          <a:xfrm>
            <a:off x="1992743" y="5728524"/>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cxnSp>
        <p:nvCxnSpPr>
          <p:cNvPr id="12" name="Straight Arrow Connector 11">
            <a:extLst>
              <a:ext uri="{FF2B5EF4-FFF2-40B4-BE49-F238E27FC236}">
                <a16:creationId xmlns:a16="http://schemas.microsoft.com/office/drawing/2014/main" id="{BF620EC5-3605-5FE5-9D1A-2E152C55AD5B}"/>
              </a:ext>
            </a:extLst>
          </p:cNvPr>
          <p:cNvCxnSpPr>
            <a:cxnSpLocks/>
            <a:endCxn id="9" idx="1"/>
          </p:cNvCxnSpPr>
          <p:nvPr/>
        </p:nvCxnSpPr>
        <p:spPr>
          <a:xfrm flipV="1">
            <a:off x="1684020" y="3875616"/>
            <a:ext cx="1066614" cy="739377"/>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F56D1F-EFBB-FE8D-7809-65FC5FB74C70}"/>
              </a:ext>
            </a:extLst>
          </p:cNvPr>
          <p:cNvSpPr txBox="1"/>
          <p:nvPr/>
        </p:nvSpPr>
        <p:spPr>
          <a:xfrm>
            <a:off x="267628" y="4263767"/>
            <a:ext cx="1718422" cy="830997"/>
          </a:xfrm>
          <a:prstGeom prst="rect">
            <a:avLst/>
          </a:prstGeom>
          <a:noFill/>
        </p:spPr>
        <p:txBody>
          <a:bodyPr wrap="square" rtlCol="0">
            <a:spAutoFit/>
          </a:bodyPr>
          <a:lstStyle/>
          <a:p>
            <a:r>
              <a:rPr lang="en-US" sz="1200" dirty="0"/>
              <a:t>Serving efficiency metrics</a:t>
            </a:r>
          </a:p>
          <a:p>
            <a:r>
              <a:rPr lang="en-US" sz="1200" dirty="0"/>
              <a:t>(e.g., latency, error rates, resource usage)</a:t>
            </a:r>
          </a:p>
        </p:txBody>
      </p:sp>
      <p:sp>
        <p:nvSpPr>
          <p:cNvPr id="8" name="Footer Placeholder 7">
            <a:extLst>
              <a:ext uri="{FF2B5EF4-FFF2-40B4-BE49-F238E27FC236}">
                <a16:creationId xmlns:a16="http://schemas.microsoft.com/office/drawing/2014/main" id="{EDADBA63-7B01-38A7-9E62-37A815691850}"/>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789638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4FEE-FD57-8F5A-AE8B-B5D68ED8ECCB}"/>
              </a:ext>
            </a:extLst>
          </p:cNvPr>
          <p:cNvSpPr>
            <a:spLocks noGrp="1"/>
          </p:cNvSpPr>
          <p:nvPr>
            <p:ph type="title"/>
          </p:nvPr>
        </p:nvSpPr>
        <p:spPr/>
        <p:txBody>
          <a:bodyPr/>
          <a:lstStyle/>
          <a:p>
            <a:r>
              <a:rPr lang="en-US" dirty="0"/>
              <a:t>Monitoring (Cont’d)</a:t>
            </a:r>
            <a:endParaRPr lang="en-NL" dirty="0"/>
          </a:p>
        </p:txBody>
      </p:sp>
      <p:sp>
        <p:nvSpPr>
          <p:cNvPr id="3" name="Content Placeholder 2">
            <a:extLst>
              <a:ext uri="{FF2B5EF4-FFF2-40B4-BE49-F238E27FC236}">
                <a16:creationId xmlns:a16="http://schemas.microsoft.com/office/drawing/2014/main" id="{D169F7B6-BBA9-079F-899C-855C4E26396B}"/>
              </a:ext>
            </a:extLst>
          </p:cNvPr>
          <p:cNvSpPr>
            <a:spLocks noGrp="1"/>
          </p:cNvSpPr>
          <p:nvPr>
            <p:ph idx="1"/>
          </p:nvPr>
        </p:nvSpPr>
        <p:spPr/>
        <p:txBody>
          <a:bodyPr>
            <a:normAutofit fontScale="92500" lnSpcReduction="20000"/>
          </a:bodyPr>
          <a:lstStyle/>
          <a:p>
            <a:r>
              <a:rPr lang="en-US" b="1" i="1" dirty="0"/>
              <a:t>Model drift </a:t>
            </a:r>
            <a:r>
              <a:rPr lang="en-US" dirty="0"/>
              <a:t>or the degradation of the model performance over time is very common.  Model drift is twofold: </a:t>
            </a:r>
            <a:r>
              <a:rPr lang="en-US" b="1" i="1" dirty="0"/>
              <a:t>data-drift</a:t>
            </a:r>
            <a:r>
              <a:rPr lang="en-US" dirty="0"/>
              <a:t> and </a:t>
            </a:r>
            <a:r>
              <a:rPr lang="en-US" b="1" i="1" dirty="0"/>
              <a:t>concept drift</a:t>
            </a:r>
            <a:r>
              <a:rPr lang="en-US" dirty="0"/>
              <a:t>.</a:t>
            </a:r>
          </a:p>
          <a:p>
            <a:r>
              <a:rPr lang="en-US" b="1" i="1" dirty="0"/>
              <a:t>Data-drift</a:t>
            </a:r>
            <a:r>
              <a:rPr lang="en-US" dirty="0"/>
              <a:t> is a variation in the production data from the data that was used to test and validate the model. Data drift can involve two types of </a:t>
            </a:r>
            <a:r>
              <a:rPr lang="en-US" b="1" dirty="0"/>
              <a:t>skews</a:t>
            </a:r>
            <a:r>
              <a:rPr lang="en-US" dirty="0"/>
              <a:t>:</a:t>
            </a:r>
          </a:p>
          <a:p>
            <a:pPr lvl="1"/>
            <a:r>
              <a:rPr lang="en-US" b="1" i="1" dirty="0"/>
              <a:t>Schema skew </a:t>
            </a:r>
            <a:r>
              <a:rPr lang="en-US" dirty="0"/>
              <a:t>occurs when training data and serving data do not conform to the same schema. </a:t>
            </a:r>
          </a:p>
          <a:p>
            <a:pPr lvl="1"/>
            <a:r>
              <a:rPr lang="en-US" b="1" i="1" dirty="0"/>
              <a:t>Distribution skew </a:t>
            </a:r>
            <a:r>
              <a:rPr lang="en-US" dirty="0"/>
              <a:t>occurs when the distribution of feature values for training data is significantly different from the distribution for serving data.</a:t>
            </a:r>
            <a:endParaRPr lang="en-NL" dirty="0"/>
          </a:p>
          <a:p>
            <a:r>
              <a:rPr lang="en-US" b="1" i="1" dirty="0"/>
              <a:t>Concept drift </a:t>
            </a:r>
            <a:r>
              <a:rPr lang="en-US" dirty="0"/>
              <a:t>is a changing relationship between the input predictors and the target variable.</a:t>
            </a:r>
          </a:p>
        </p:txBody>
      </p:sp>
      <p:sp>
        <p:nvSpPr>
          <p:cNvPr id="5" name="TextBox 4">
            <a:extLst>
              <a:ext uri="{FF2B5EF4-FFF2-40B4-BE49-F238E27FC236}">
                <a16:creationId xmlns:a16="http://schemas.microsoft.com/office/drawing/2014/main" id="{F0FF2A3F-CCE4-5265-75E3-B02442319B56}"/>
              </a:ext>
            </a:extLst>
          </p:cNvPr>
          <p:cNvSpPr txBox="1"/>
          <p:nvPr/>
        </p:nvSpPr>
        <p:spPr>
          <a:xfrm>
            <a:off x="2737690" y="5758826"/>
            <a:ext cx="6120825" cy="338554"/>
          </a:xfrm>
          <a:prstGeom prst="rect">
            <a:avLst/>
          </a:prstGeom>
          <a:noFill/>
        </p:spPr>
        <p:txBody>
          <a:bodyPr wrap="square">
            <a:spAutoFit/>
          </a:bodyPr>
          <a:lstStyle/>
          <a:p>
            <a:r>
              <a:rPr lang="en-US" sz="1600" b="1" i="1" dirty="0">
                <a:solidFill>
                  <a:srgbClr val="000099"/>
                </a:solidFill>
                <a:highlight>
                  <a:srgbClr val="FF0000"/>
                </a:highlight>
              </a:rPr>
              <a:t>What is the common solution to handling drifts?</a:t>
            </a:r>
          </a:p>
        </p:txBody>
      </p:sp>
      <p:sp>
        <p:nvSpPr>
          <p:cNvPr id="6" name="Footer Placeholder 5">
            <a:extLst>
              <a:ext uri="{FF2B5EF4-FFF2-40B4-BE49-F238E27FC236}">
                <a16:creationId xmlns:a16="http://schemas.microsoft.com/office/drawing/2014/main" id="{17B1FED6-E226-F9DB-560A-5FAC46A8570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990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3930-387D-BFC8-C165-47BCED9B9297}"/>
              </a:ext>
            </a:extLst>
          </p:cNvPr>
          <p:cNvSpPr>
            <a:spLocks noGrp="1"/>
          </p:cNvSpPr>
          <p:nvPr>
            <p:ph type="title"/>
          </p:nvPr>
        </p:nvSpPr>
        <p:spPr>
          <a:xfrm>
            <a:off x="648000" y="742329"/>
            <a:ext cx="7848000" cy="351226"/>
          </a:xfrm>
        </p:spPr>
        <p:txBody>
          <a:bodyPr>
            <a:normAutofit fontScale="90000"/>
          </a:bodyPr>
          <a:lstStyle/>
          <a:p>
            <a:r>
              <a:rPr lang="en-US" dirty="0"/>
              <a:t>Monitoring (Cont’d)</a:t>
            </a:r>
          </a:p>
        </p:txBody>
      </p:sp>
      <p:sp>
        <p:nvSpPr>
          <p:cNvPr id="3" name="Content Placeholder 2">
            <a:extLst>
              <a:ext uri="{FF2B5EF4-FFF2-40B4-BE49-F238E27FC236}">
                <a16:creationId xmlns:a16="http://schemas.microsoft.com/office/drawing/2014/main" id="{8CA4CE23-AE69-578B-BEF5-4F13D474D348}"/>
              </a:ext>
            </a:extLst>
          </p:cNvPr>
          <p:cNvSpPr>
            <a:spLocks noGrp="1"/>
          </p:cNvSpPr>
          <p:nvPr>
            <p:ph idx="1"/>
          </p:nvPr>
        </p:nvSpPr>
        <p:spPr>
          <a:xfrm>
            <a:off x="395846" y="1155711"/>
            <a:ext cx="8352308" cy="5200640"/>
          </a:xfrm>
        </p:spPr>
        <p:txBody>
          <a:bodyPr>
            <a:normAutofit/>
          </a:bodyPr>
          <a:lstStyle/>
          <a:p>
            <a:r>
              <a:rPr lang="en-US" sz="2400" dirty="0"/>
              <a:t>Assign Concept Drift, Schema skew, and Distribution skew to the following cases:</a:t>
            </a:r>
          </a:p>
          <a:p>
            <a:pPr lvl="1"/>
            <a:r>
              <a:rPr lang="en-US" sz="1800" b="1" dirty="0"/>
              <a:t>Sentiment predictor</a:t>
            </a:r>
            <a:r>
              <a:rPr lang="en-US" sz="1800" dirty="0"/>
              <a:t>. As over time people’s sentiments about the critical topics change, tweets belonging to negative sentiment may evolve over time to be positive (and vice versa).</a:t>
            </a:r>
          </a:p>
          <a:p>
            <a:pPr lvl="1"/>
            <a:endParaRPr lang="en-US" sz="1800" b="1" dirty="0"/>
          </a:p>
          <a:p>
            <a:pPr lvl="1"/>
            <a:r>
              <a:rPr lang="en-US" sz="1800" b="1" dirty="0"/>
              <a:t>Weather prediction model</a:t>
            </a:r>
            <a:r>
              <a:rPr lang="en-US" sz="1800" dirty="0"/>
              <a:t>. The model used the temperature data collected from a sensor in Celsius degrees, but the unit changed to Fahrenheit. </a:t>
            </a:r>
          </a:p>
          <a:p>
            <a:pPr lvl="1"/>
            <a:endParaRPr lang="en-US" sz="1800" b="1" dirty="0"/>
          </a:p>
          <a:p>
            <a:pPr lvl="1"/>
            <a:r>
              <a:rPr lang="en-US" sz="1800" b="1" dirty="0"/>
              <a:t>Wine preference prediction model</a:t>
            </a:r>
            <a:r>
              <a:rPr lang="en-US" sz="1800" dirty="0"/>
              <a:t>. The model was built using the attributes of Netherland wines and the preference scores from native Dutch people.  Now, the wines are from France, and we need to predict the preference of French people. </a:t>
            </a:r>
          </a:p>
          <a:p>
            <a:pPr lvl="1"/>
            <a:endParaRPr lang="en-US" sz="1800" b="1" dirty="0"/>
          </a:p>
          <a:p>
            <a:pPr lvl="1"/>
            <a:r>
              <a:rPr lang="en-US" sz="1800" b="1" dirty="0"/>
              <a:t>Covid risk predictor of the App</a:t>
            </a:r>
            <a:r>
              <a:rPr lang="en-US" sz="1800" dirty="0"/>
              <a:t>.  The model was mostly trained using the data from younger app users. Now, the data are available from a board user base, with a lot of older users. The model used the age as a feature.</a:t>
            </a:r>
          </a:p>
          <a:p>
            <a:pPr lvl="1"/>
            <a:endParaRPr lang="en-US" sz="1800" dirty="0"/>
          </a:p>
          <a:p>
            <a:endParaRPr lang="en-US" sz="2400" dirty="0"/>
          </a:p>
        </p:txBody>
      </p:sp>
      <p:sp>
        <p:nvSpPr>
          <p:cNvPr id="5" name="TextBox 4">
            <a:extLst>
              <a:ext uri="{FF2B5EF4-FFF2-40B4-BE49-F238E27FC236}">
                <a16:creationId xmlns:a16="http://schemas.microsoft.com/office/drawing/2014/main" id="{59FE9E99-7026-952F-4187-B3D75201F597}"/>
              </a:ext>
            </a:extLst>
          </p:cNvPr>
          <p:cNvSpPr txBox="1"/>
          <p:nvPr/>
        </p:nvSpPr>
        <p:spPr>
          <a:xfrm>
            <a:off x="3863658" y="2572908"/>
            <a:ext cx="962699" cy="369332"/>
          </a:xfrm>
          <a:prstGeom prst="rect">
            <a:avLst/>
          </a:prstGeom>
          <a:noFill/>
        </p:spPr>
        <p:txBody>
          <a:bodyPr wrap="none" rtlCol="0">
            <a:spAutoFit/>
          </a:bodyPr>
          <a:lstStyle/>
          <a:p>
            <a:r>
              <a:rPr lang="en-US" dirty="0">
                <a:solidFill>
                  <a:srgbClr val="00B0F0"/>
                </a:solidFill>
              </a:rPr>
              <a:t>Concept</a:t>
            </a:r>
          </a:p>
        </p:txBody>
      </p:sp>
      <p:sp>
        <p:nvSpPr>
          <p:cNvPr id="6" name="TextBox 5">
            <a:extLst>
              <a:ext uri="{FF2B5EF4-FFF2-40B4-BE49-F238E27FC236}">
                <a16:creationId xmlns:a16="http://schemas.microsoft.com/office/drawing/2014/main" id="{66ECF4EE-7032-167A-53DF-017C78D3D4E8}"/>
              </a:ext>
            </a:extLst>
          </p:cNvPr>
          <p:cNvSpPr txBox="1"/>
          <p:nvPr/>
        </p:nvSpPr>
        <p:spPr>
          <a:xfrm>
            <a:off x="3844365" y="3522669"/>
            <a:ext cx="1455270" cy="369332"/>
          </a:xfrm>
          <a:prstGeom prst="rect">
            <a:avLst/>
          </a:prstGeom>
          <a:noFill/>
        </p:spPr>
        <p:txBody>
          <a:bodyPr wrap="none" rtlCol="0">
            <a:spAutoFit/>
          </a:bodyPr>
          <a:lstStyle/>
          <a:p>
            <a:r>
              <a:rPr lang="en-US" dirty="0">
                <a:solidFill>
                  <a:srgbClr val="00B0F0"/>
                </a:solidFill>
              </a:rPr>
              <a:t>Schema Skew</a:t>
            </a:r>
          </a:p>
        </p:txBody>
      </p:sp>
      <p:sp>
        <p:nvSpPr>
          <p:cNvPr id="7" name="TextBox 6">
            <a:extLst>
              <a:ext uri="{FF2B5EF4-FFF2-40B4-BE49-F238E27FC236}">
                <a16:creationId xmlns:a16="http://schemas.microsoft.com/office/drawing/2014/main" id="{CE607BE2-1705-D7F1-9542-B22E2F39EB08}"/>
              </a:ext>
            </a:extLst>
          </p:cNvPr>
          <p:cNvSpPr txBox="1"/>
          <p:nvPr/>
        </p:nvSpPr>
        <p:spPr>
          <a:xfrm>
            <a:off x="3812714" y="4616089"/>
            <a:ext cx="2650790" cy="369332"/>
          </a:xfrm>
          <a:prstGeom prst="rect">
            <a:avLst/>
          </a:prstGeom>
          <a:noFill/>
        </p:spPr>
        <p:txBody>
          <a:bodyPr wrap="none" rtlCol="0">
            <a:spAutoFit/>
          </a:bodyPr>
          <a:lstStyle/>
          <a:p>
            <a:r>
              <a:rPr lang="en-US" dirty="0">
                <a:solidFill>
                  <a:srgbClr val="00B0F0"/>
                </a:solidFill>
              </a:rPr>
              <a:t>Both Types of above Drifts</a:t>
            </a:r>
          </a:p>
        </p:txBody>
      </p:sp>
      <p:sp>
        <p:nvSpPr>
          <p:cNvPr id="8" name="TextBox 7">
            <a:extLst>
              <a:ext uri="{FF2B5EF4-FFF2-40B4-BE49-F238E27FC236}">
                <a16:creationId xmlns:a16="http://schemas.microsoft.com/office/drawing/2014/main" id="{264A74FE-3F1C-27F6-FDB6-C9A1ABBB108F}"/>
              </a:ext>
            </a:extLst>
          </p:cNvPr>
          <p:cNvSpPr txBox="1"/>
          <p:nvPr/>
        </p:nvSpPr>
        <p:spPr>
          <a:xfrm>
            <a:off x="3776103" y="5977167"/>
            <a:ext cx="1813382" cy="369332"/>
          </a:xfrm>
          <a:prstGeom prst="rect">
            <a:avLst/>
          </a:prstGeom>
          <a:noFill/>
        </p:spPr>
        <p:txBody>
          <a:bodyPr wrap="none" rtlCol="0">
            <a:spAutoFit/>
          </a:bodyPr>
          <a:lstStyle/>
          <a:p>
            <a:r>
              <a:rPr lang="en-US" dirty="0">
                <a:solidFill>
                  <a:srgbClr val="00B0F0"/>
                </a:solidFill>
              </a:rPr>
              <a:t>Distribution skew</a:t>
            </a:r>
          </a:p>
        </p:txBody>
      </p:sp>
      <p:sp>
        <p:nvSpPr>
          <p:cNvPr id="9" name="Footer Placeholder 8">
            <a:extLst>
              <a:ext uri="{FF2B5EF4-FFF2-40B4-BE49-F238E27FC236}">
                <a16:creationId xmlns:a16="http://schemas.microsoft.com/office/drawing/2014/main" id="{E05C343C-33A2-1D8E-F219-CDC21093F156}"/>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14443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5FC5-ED02-2136-DCAC-2799874930A3}"/>
              </a:ext>
            </a:extLst>
          </p:cNvPr>
          <p:cNvSpPr>
            <a:spLocks noGrp="1"/>
          </p:cNvSpPr>
          <p:nvPr>
            <p:ph type="title"/>
          </p:nvPr>
        </p:nvSpPr>
        <p:spPr>
          <a:xfrm>
            <a:off x="545778" y="1086809"/>
            <a:ext cx="7848000" cy="351226"/>
          </a:xfrm>
        </p:spPr>
        <p:txBody>
          <a:bodyPr>
            <a:normAutofit fontScale="90000"/>
          </a:bodyPr>
          <a:lstStyle/>
          <a:p>
            <a:r>
              <a:rPr lang="en-US" dirty="0"/>
              <a:t>Model Governance</a:t>
            </a:r>
          </a:p>
        </p:txBody>
      </p:sp>
      <p:sp>
        <p:nvSpPr>
          <p:cNvPr id="5" name="Rectangle: Rounded Corners 4">
            <a:extLst>
              <a:ext uri="{FF2B5EF4-FFF2-40B4-BE49-F238E27FC236}">
                <a16:creationId xmlns:a16="http://schemas.microsoft.com/office/drawing/2014/main" id="{33AE5485-FB5E-E296-816E-C583488DDB06}"/>
              </a:ext>
            </a:extLst>
          </p:cNvPr>
          <p:cNvSpPr/>
          <p:nvPr/>
        </p:nvSpPr>
        <p:spPr>
          <a:xfrm>
            <a:off x="1162987" y="2489367"/>
            <a:ext cx="1412488"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Add/update </a:t>
            </a:r>
          </a:p>
          <a:p>
            <a:pPr algn="ctr"/>
            <a:r>
              <a:rPr lang="en-US" sz="1200" dirty="0"/>
              <a:t>model properties</a:t>
            </a:r>
            <a:endParaRPr lang="en-NL" sz="1200" dirty="0"/>
          </a:p>
        </p:txBody>
      </p:sp>
      <p:sp>
        <p:nvSpPr>
          <p:cNvPr id="6" name="Rectangle: Rounded Corners 5">
            <a:extLst>
              <a:ext uri="{FF2B5EF4-FFF2-40B4-BE49-F238E27FC236}">
                <a16:creationId xmlns:a16="http://schemas.microsoft.com/office/drawing/2014/main" id="{D315FFA5-BB84-0D95-5528-BF358678127D}"/>
              </a:ext>
            </a:extLst>
          </p:cNvPr>
          <p:cNvSpPr/>
          <p:nvPr/>
        </p:nvSpPr>
        <p:spPr>
          <a:xfrm>
            <a:off x="1162987" y="3177555"/>
            <a:ext cx="1412488"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Track</a:t>
            </a:r>
            <a:endParaRPr lang="en-NL" sz="1200" dirty="0"/>
          </a:p>
        </p:txBody>
      </p:sp>
      <p:sp>
        <p:nvSpPr>
          <p:cNvPr id="7" name="Rectangle: Rounded Corners 6">
            <a:extLst>
              <a:ext uri="{FF2B5EF4-FFF2-40B4-BE49-F238E27FC236}">
                <a16:creationId xmlns:a16="http://schemas.microsoft.com/office/drawing/2014/main" id="{0EB35A6B-7726-4E95-B2D7-21465531F8DB}"/>
              </a:ext>
            </a:extLst>
          </p:cNvPr>
          <p:cNvSpPr/>
          <p:nvPr/>
        </p:nvSpPr>
        <p:spPr>
          <a:xfrm>
            <a:off x="2936031" y="2489366"/>
            <a:ext cx="970156"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Compare models</a:t>
            </a:r>
            <a:endParaRPr lang="en-NL" sz="1200" dirty="0"/>
          </a:p>
        </p:txBody>
      </p:sp>
      <p:sp>
        <p:nvSpPr>
          <p:cNvPr id="8" name="Rectangle: Rounded Corners 7">
            <a:extLst>
              <a:ext uri="{FF2B5EF4-FFF2-40B4-BE49-F238E27FC236}">
                <a16:creationId xmlns:a16="http://schemas.microsoft.com/office/drawing/2014/main" id="{AF245052-1016-A2BB-80E6-C9E5A162D98E}"/>
              </a:ext>
            </a:extLst>
          </p:cNvPr>
          <p:cNvSpPr/>
          <p:nvPr/>
        </p:nvSpPr>
        <p:spPr>
          <a:xfrm>
            <a:off x="2936031" y="3177555"/>
            <a:ext cx="970156"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Explain models</a:t>
            </a:r>
            <a:endParaRPr lang="en-NL" sz="1200" dirty="0"/>
          </a:p>
        </p:txBody>
      </p:sp>
      <p:sp>
        <p:nvSpPr>
          <p:cNvPr id="9" name="Rectangle: Rounded Corners 8">
            <a:extLst>
              <a:ext uri="{FF2B5EF4-FFF2-40B4-BE49-F238E27FC236}">
                <a16:creationId xmlns:a16="http://schemas.microsoft.com/office/drawing/2014/main" id="{F0E7FEE6-2F6D-6A64-B948-C529AA20B8BB}"/>
              </a:ext>
            </a:extLst>
          </p:cNvPr>
          <p:cNvSpPr/>
          <p:nvPr/>
        </p:nvSpPr>
        <p:spPr>
          <a:xfrm>
            <a:off x="4266744" y="2448476"/>
            <a:ext cx="799170"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Review</a:t>
            </a:r>
            <a:endParaRPr lang="en-NL" sz="1200" dirty="0"/>
          </a:p>
        </p:txBody>
      </p:sp>
      <p:sp>
        <p:nvSpPr>
          <p:cNvPr id="10" name="Rectangle: Rounded Corners 9">
            <a:extLst>
              <a:ext uri="{FF2B5EF4-FFF2-40B4-BE49-F238E27FC236}">
                <a16:creationId xmlns:a16="http://schemas.microsoft.com/office/drawing/2014/main" id="{28E5218E-C248-D834-2BEB-1323CF008508}"/>
              </a:ext>
            </a:extLst>
          </p:cNvPr>
          <p:cNvSpPr/>
          <p:nvPr/>
        </p:nvSpPr>
        <p:spPr>
          <a:xfrm>
            <a:off x="4259309" y="3177554"/>
            <a:ext cx="806605"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Approve</a:t>
            </a:r>
            <a:endParaRPr lang="en-NL" sz="1200" dirty="0"/>
          </a:p>
        </p:txBody>
      </p:sp>
      <p:sp>
        <p:nvSpPr>
          <p:cNvPr id="11" name="Rectangle: Rounded Corners 10">
            <a:extLst>
              <a:ext uri="{FF2B5EF4-FFF2-40B4-BE49-F238E27FC236}">
                <a16:creationId xmlns:a16="http://schemas.microsoft.com/office/drawing/2014/main" id="{46918AB8-B050-E4C6-07A5-3774CA63631A}"/>
              </a:ext>
            </a:extLst>
          </p:cNvPr>
          <p:cNvSpPr/>
          <p:nvPr/>
        </p:nvSpPr>
        <p:spPr>
          <a:xfrm>
            <a:off x="5393020" y="2448475"/>
            <a:ext cx="884660"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Deploy</a:t>
            </a:r>
            <a:endParaRPr lang="en-NL" sz="1200" dirty="0"/>
          </a:p>
        </p:txBody>
      </p:sp>
      <p:sp>
        <p:nvSpPr>
          <p:cNvPr id="12" name="Rectangle: Rounded Corners 11">
            <a:extLst>
              <a:ext uri="{FF2B5EF4-FFF2-40B4-BE49-F238E27FC236}">
                <a16:creationId xmlns:a16="http://schemas.microsoft.com/office/drawing/2014/main" id="{2736A105-C5F7-0DD7-5158-EBD939BCFDC7}"/>
              </a:ext>
            </a:extLst>
          </p:cNvPr>
          <p:cNvSpPr/>
          <p:nvPr/>
        </p:nvSpPr>
        <p:spPr>
          <a:xfrm>
            <a:off x="5393019" y="3218969"/>
            <a:ext cx="884661" cy="460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Rollback</a:t>
            </a:r>
            <a:endParaRPr lang="en-NL" sz="1200" dirty="0"/>
          </a:p>
        </p:txBody>
      </p:sp>
      <p:sp>
        <p:nvSpPr>
          <p:cNvPr id="13" name="Rectangle: Rounded Corners 12">
            <a:extLst>
              <a:ext uri="{FF2B5EF4-FFF2-40B4-BE49-F238E27FC236}">
                <a16:creationId xmlns:a16="http://schemas.microsoft.com/office/drawing/2014/main" id="{FC224C79-F7AC-FC4C-96FA-6BC873D5F38E}"/>
              </a:ext>
            </a:extLst>
          </p:cNvPr>
          <p:cNvSpPr/>
          <p:nvPr/>
        </p:nvSpPr>
        <p:spPr>
          <a:xfrm>
            <a:off x="6661936" y="2489365"/>
            <a:ext cx="1249022" cy="102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Aggrege and visualize performance metrics</a:t>
            </a:r>
            <a:endParaRPr lang="en-NL" sz="1200" dirty="0"/>
          </a:p>
        </p:txBody>
      </p:sp>
      <p:sp>
        <p:nvSpPr>
          <p:cNvPr id="14" name="Rectangle: Rounded Corners 13">
            <a:extLst>
              <a:ext uri="{FF2B5EF4-FFF2-40B4-BE49-F238E27FC236}">
                <a16:creationId xmlns:a16="http://schemas.microsoft.com/office/drawing/2014/main" id="{2BA2CFF5-8F08-24D8-A903-62F6B4445A52}"/>
              </a:ext>
            </a:extLst>
          </p:cNvPr>
          <p:cNvSpPr/>
          <p:nvPr/>
        </p:nvSpPr>
        <p:spPr>
          <a:xfrm>
            <a:off x="1029174" y="2072016"/>
            <a:ext cx="1657814" cy="17693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5" name="TextBox 14">
            <a:extLst>
              <a:ext uri="{FF2B5EF4-FFF2-40B4-BE49-F238E27FC236}">
                <a16:creationId xmlns:a16="http://schemas.microsoft.com/office/drawing/2014/main" id="{6B4BD55C-145A-1CBF-785D-A87E9E72A334}"/>
              </a:ext>
            </a:extLst>
          </p:cNvPr>
          <p:cNvSpPr txBox="1"/>
          <p:nvPr/>
        </p:nvSpPr>
        <p:spPr>
          <a:xfrm>
            <a:off x="1408316" y="2079142"/>
            <a:ext cx="749444" cy="369332"/>
          </a:xfrm>
          <a:prstGeom prst="rect">
            <a:avLst/>
          </a:prstGeom>
          <a:noFill/>
        </p:spPr>
        <p:txBody>
          <a:bodyPr wrap="square" rtlCol="0">
            <a:spAutoFit/>
          </a:bodyPr>
          <a:lstStyle/>
          <a:p>
            <a:r>
              <a:rPr lang="en-US" sz="1600" b="1" dirty="0"/>
              <a:t>Store</a:t>
            </a:r>
            <a:r>
              <a:rPr lang="en-US" dirty="0"/>
              <a:t> </a:t>
            </a:r>
            <a:endParaRPr lang="en-NL" dirty="0"/>
          </a:p>
        </p:txBody>
      </p:sp>
      <p:sp>
        <p:nvSpPr>
          <p:cNvPr id="16" name="Rectangle: Rounded Corners 15">
            <a:extLst>
              <a:ext uri="{FF2B5EF4-FFF2-40B4-BE49-F238E27FC236}">
                <a16:creationId xmlns:a16="http://schemas.microsoft.com/office/drawing/2014/main" id="{BBB252C5-A6EB-C327-F497-61A45CDA79E7}"/>
              </a:ext>
            </a:extLst>
          </p:cNvPr>
          <p:cNvSpPr/>
          <p:nvPr/>
        </p:nvSpPr>
        <p:spPr>
          <a:xfrm>
            <a:off x="2798496" y="2065619"/>
            <a:ext cx="1234068" cy="17693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7" name="TextBox 16">
            <a:extLst>
              <a:ext uri="{FF2B5EF4-FFF2-40B4-BE49-F238E27FC236}">
                <a16:creationId xmlns:a16="http://schemas.microsoft.com/office/drawing/2014/main" id="{02918C93-4152-89BA-87AB-B8BA68005606}"/>
              </a:ext>
            </a:extLst>
          </p:cNvPr>
          <p:cNvSpPr txBox="1"/>
          <p:nvPr/>
        </p:nvSpPr>
        <p:spPr>
          <a:xfrm>
            <a:off x="2895135" y="2079962"/>
            <a:ext cx="1263809" cy="369332"/>
          </a:xfrm>
          <a:prstGeom prst="rect">
            <a:avLst/>
          </a:prstGeom>
          <a:noFill/>
        </p:spPr>
        <p:txBody>
          <a:bodyPr wrap="square" rtlCol="0">
            <a:spAutoFit/>
          </a:bodyPr>
          <a:lstStyle/>
          <a:p>
            <a:r>
              <a:rPr lang="en-US" sz="1600" b="1" dirty="0"/>
              <a:t>Evaluate</a:t>
            </a:r>
            <a:r>
              <a:rPr lang="en-US" dirty="0"/>
              <a:t> </a:t>
            </a:r>
            <a:endParaRPr lang="en-NL" dirty="0"/>
          </a:p>
        </p:txBody>
      </p:sp>
      <p:sp>
        <p:nvSpPr>
          <p:cNvPr id="18" name="Rectangle: Rounded Corners 17">
            <a:extLst>
              <a:ext uri="{FF2B5EF4-FFF2-40B4-BE49-F238E27FC236}">
                <a16:creationId xmlns:a16="http://schemas.microsoft.com/office/drawing/2014/main" id="{146FF60B-ED07-F83B-2C18-3A055611F961}"/>
              </a:ext>
            </a:extLst>
          </p:cNvPr>
          <p:cNvSpPr/>
          <p:nvPr/>
        </p:nvSpPr>
        <p:spPr>
          <a:xfrm>
            <a:off x="4144077" y="2079143"/>
            <a:ext cx="1011052"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19" name="TextBox 18">
            <a:extLst>
              <a:ext uri="{FF2B5EF4-FFF2-40B4-BE49-F238E27FC236}">
                <a16:creationId xmlns:a16="http://schemas.microsoft.com/office/drawing/2014/main" id="{F35D8D78-FBAD-E171-B3D1-2AEF8AB48B0F}"/>
              </a:ext>
            </a:extLst>
          </p:cNvPr>
          <p:cNvSpPr txBox="1"/>
          <p:nvPr/>
        </p:nvSpPr>
        <p:spPr>
          <a:xfrm>
            <a:off x="4266745" y="2039860"/>
            <a:ext cx="888385" cy="369332"/>
          </a:xfrm>
          <a:prstGeom prst="rect">
            <a:avLst/>
          </a:prstGeom>
          <a:noFill/>
        </p:spPr>
        <p:txBody>
          <a:bodyPr wrap="square" rtlCol="0">
            <a:spAutoFit/>
          </a:bodyPr>
          <a:lstStyle/>
          <a:p>
            <a:r>
              <a:rPr lang="en-US" sz="1600" b="1" dirty="0"/>
              <a:t>Check</a:t>
            </a:r>
            <a:r>
              <a:rPr lang="en-US" dirty="0"/>
              <a:t> </a:t>
            </a:r>
            <a:endParaRPr lang="en-NL" dirty="0"/>
          </a:p>
        </p:txBody>
      </p:sp>
      <p:sp>
        <p:nvSpPr>
          <p:cNvPr id="20" name="Rectangle: Rounded Corners 19">
            <a:extLst>
              <a:ext uri="{FF2B5EF4-FFF2-40B4-BE49-F238E27FC236}">
                <a16:creationId xmlns:a16="http://schemas.microsoft.com/office/drawing/2014/main" id="{C18F58F5-6A6C-F78E-AF3D-455F37786C44}"/>
              </a:ext>
            </a:extLst>
          </p:cNvPr>
          <p:cNvSpPr/>
          <p:nvPr/>
        </p:nvSpPr>
        <p:spPr>
          <a:xfrm>
            <a:off x="5300093" y="2079143"/>
            <a:ext cx="1092822"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2" name="TextBox 21">
            <a:extLst>
              <a:ext uri="{FF2B5EF4-FFF2-40B4-BE49-F238E27FC236}">
                <a16:creationId xmlns:a16="http://schemas.microsoft.com/office/drawing/2014/main" id="{BD5A8BE6-7F5A-B883-6AB8-6A7B91D1D4F6}"/>
              </a:ext>
            </a:extLst>
          </p:cNvPr>
          <p:cNvSpPr txBox="1"/>
          <p:nvPr/>
        </p:nvSpPr>
        <p:spPr>
          <a:xfrm>
            <a:off x="5362356" y="2064274"/>
            <a:ext cx="968296" cy="369332"/>
          </a:xfrm>
          <a:prstGeom prst="rect">
            <a:avLst/>
          </a:prstGeom>
          <a:noFill/>
        </p:spPr>
        <p:txBody>
          <a:bodyPr wrap="square" rtlCol="0">
            <a:spAutoFit/>
          </a:bodyPr>
          <a:lstStyle/>
          <a:p>
            <a:r>
              <a:rPr lang="en-US" sz="1600" b="1" dirty="0"/>
              <a:t>Release</a:t>
            </a:r>
            <a:r>
              <a:rPr lang="en-US" dirty="0"/>
              <a:t> </a:t>
            </a:r>
            <a:endParaRPr lang="en-NL" dirty="0"/>
          </a:p>
        </p:txBody>
      </p:sp>
      <p:sp>
        <p:nvSpPr>
          <p:cNvPr id="23" name="Rectangle: Rounded Corners 22">
            <a:extLst>
              <a:ext uri="{FF2B5EF4-FFF2-40B4-BE49-F238E27FC236}">
                <a16:creationId xmlns:a16="http://schemas.microsoft.com/office/drawing/2014/main" id="{8DA5D08D-B49D-884C-C942-2F009CBAC2FF}"/>
              </a:ext>
            </a:extLst>
          </p:cNvPr>
          <p:cNvSpPr/>
          <p:nvPr/>
        </p:nvSpPr>
        <p:spPr>
          <a:xfrm>
            <a:off x="6537879" y="2072016"/>
            <a:ext cx="1479391" cy="17027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4" name="TextBox 23">
            <a:extLst>
              <a:ext uri="{FF2B5EF4-FFF2-40B4-BE49-F238E27FC236}">
                <a16:creationId xmlns:a16="http://schemas.microsoft.com/office/drawing/2014/main" id="{15EE6016-91B9-5620-0898-80917C9B9E2F}"/>
              </a:ext>
            </a:extLst>
          </p:cNvPr>
          <p:cNvSpPr txBox="1"/>
          <p:nvPr/>
        </p:nvSpPr>
        <p:spPr>
          <a:xfrm>
            <a:off x="6851416" y="2072015"/>
            <a:ext cx="1310816" cy="369332"/>
          </a:xfrm>
          <a:prstGeom prst="rect">
            <a:avLst/>
          </a:prstGeom>
          <a:noFill/>
        </p:spPr>
        <p:txBody>
          <a:bodyPr wrap="square" rtlCol="0">
            <a:spAutoFit/>
          </a:bodyPr>
          <a:lstStyle/>
          <a:p>
            <a:r>
              <a:rPr lang="en-US" sz="1600" b="1" dirty="0"/>
              <a:t>Report</a:t>
            </a:r>
            <a:r>
              <a:rPr lang="en-US" dirty="0"/>
              <a:t> </a:t>
            </a:r>
            <a:endParaRPr lang="en-NL" dirty="0"/>
          </a:p>
        </p:txBody>
      </p:sp>
      <p:sp>
        <p:nvSpPr>
          <p:cNvPr id="26" name="Rectangle 25">
            <a:extLst>
              <a:ext uri="{FF2B5EF4-FFF2-40B4-BE49-F238E27FC236}">
                <a16:creationId xmlns:a16="http://schemas.microsoft.com/office/drawing/2014/main" id="{3ED5FBF2-3B76-DBA5-9EF2-5FAD30712B15}"/>
              </a:ext>
            </a:extLst>
          </p:cNvPr>
          <p:cNvSpPr/>
          <p:nvPr/>
        </p:nvSpPr>
        <p:spPr>
          <a:xfrm>
            <a:off x="932530" y="1692874"/>
            <a:ext cx="7229703" cy="229715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L"/>
          </a:p>
        </p:txBody>
      </p:sp>
      <p:sp>
        <p:nvSpPr>
          <p:cNvPr id="27" name="TextBox 26">
            <a:extLst>
              <a:ext uri="{FF2B5EF4-FFF2-40B4-BE49-F238E27FC236}">
                <a16:creationId xmlns:a16="http://schemas.microsoft.com/office/drawing/2014/main" id="{DD9F71FB-4350-3798-3DC0-D1369E509AC0}"/>
              </a:ext>
            </a:extLst>
          </p:cNvPr>
          <p:cNvSpPr txBox="1"/>
          <p:nvPr/>
        </p:nvSpPr>
        <p:spPr>
          <a:xfrm>
            <a:off x="3505874" y="1714146"/>
            <a:ext cx="1601144" cy="307777"/>
          </a:xfrm>
          <a:prstGeom prst="rect">
            <a:avLst/>
          </a:prstGeom>
          <a:noFill/>
        </p:spPr>
        <p:txBody>
          <a:bodyPr wrap="none" rtlCol="0">
            <a:spAutoFit/>
          </a:bodyPr>
          <a:lstStyle/>
          <a:p>
            <a:r>
              <a:rPr lang="en-US" sz="1400" b="1" dirty="0"/>
              <a:t>Model Governance</a:t>
            </a:r>
            <a:endParaRPr lang="en-NL" sz="1400" b="1" dirty="0"/>
          </a:p>
        </p:txBody>
      </p:sp>
      <p:sp>
        <p:nvSpPr>
          <p:cNvPr id="28" name="Cylinder 27">
            <a:extLst>
              <a:ext uri="{FF2B5EF4-FFF2-40B4-BE49-F238E27FC236}">
                <a16:creationId xmlns:a16="http://schemas.microsoft.com/office/drawing/2014/main" id="{F1B9E647-040F-5A38-2C08-D8AF010EE617}"/>
              </a:ext>
            </a:extLst>
          </p:cNvPr>
          <p:cNvSpPr/>
          <p:nvPr/>
        </p:nvSpPr>
        <p:spPr>
          <a:xfrm>
            <a:off x="115227" y="2460686"/>
            <a:ext cx="551519" cy="7582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Cylinder 28">
            <a:extLst>
              <a:ext uri="{FF2B5EF4-FFF2-40B4-BE49-F238E27FC236}">
                <a16:creationId xmlns:a16="http://schemas.microsoft.com/office/drawing/2014/main" id="{F7AB3DAE-C752-D485-1CFD-7C202A4C04D5}"/>
              </a:ext>
            </a:extLst>
          </p:cNvPr>
          <p:cNvSpPr/>
          <p:nvPr/>
        </p:nvSpPr>
        <p:spPr>
          <a:xfrm>
            <a:off x="4111092" y="4383829"/>
            <a:ext cx="551519" cy="758283"/>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30" name="Cube 29">
            <a:extLst>
              <a:ext uri="{FF2B5EF4-FFF2-40B4-BE49-F238E27FC236}">
                <a16:creationId xmlns:a16="http://schemas.microsoft.com/office/drawing/2014/main" id="{8A85F770-5AB3-0F73-A994-E51603742397}"/>
              </a:ext>
            </a:extLst>
          </p:cNvPr>
          <p:cNvSpPr/>
          <p:nvPr/>
        </p:nvSpPr>
        <p:spPr>
          <a:xfrm>
            <a:off x="8428016" y="2663180"/>
            <a:ext cx="581092" cy="65949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cxnSp>
        <p:nvCxnSpPr>
          <p:cNvPr id="32" name="Straight Arrow Connector 31">
            <a:extLst>
              <a:ext uri="{FF2B5EF4-FFF2-40B4-BE49-F238E27FC236}">
                <a16:creationId xmlns:a16="http://schemas.microsoft.com/office/drawing/2014/main" id="{C8033C1F-FACE-D15B-18C2-36C46FB4386A}"/>
              </a:ext>
            </a:extLst>
          </p:cNvPr>
          <p:cNvCxnSpPr>
            <a:stCxn id="28" idx="4"/>
            <a:endCxn id="26" idx="1"/>
          </p:cNvCxnSpPr>
          <p:nvPr/>
        </p:nvCxnSpPr>
        <p:spPr>
          <a:xfrm>
            <a:off x="666745" y="2839827"/>
            <a:ext cx="265784" cy="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0358542-B0DC-47BD-CB97-02B64249EBDE}"/>
              </a:ext>
            </a:extLst>
          </p:cNvPr>
          <p:cNvSpPr txBox="1"/>
          <p:nvPr/>
        </p:nvSpPr>
        <p:spPr>
          <a:xfrm>
            <a:off x="0" y="3336500"/>
            <a:ext cx="913946" cy="523220"/>
          </a:xfrm>
          <a:prstGeom prst="rect">
            <a:avLst/>
          </a:prstGeom>
          <a:noFill/>
        </p:spPr>
        <p:txBody>
          <a:bodyPr wrap="square" rtlCol="0">
            <a:spAutoFit/>
          </a:bodyPr>
          <a:lstStyle/>
          <a:p>
            <a:pPr algn="ctr"/>
            <a:r>
              <a:rPr lang="en-US" sz="1400" b="1" dirty="0"/>
              <a:t>Model Registry</a:t>
            </a:r>
            <a:endParaRPr lang="en-NL" sz="1400" b="1" dirty="0"/>
          </a:p>
        </p:txBody>
      </p:sp>
      <p:sp>
        <p:nvSpPr>
          <p:cNvPr id="36" name="TextBox 35">
            <a:extLst>
              <a:ext uri="{FF2B5EF4-FFF2-40B4-BE49-F238E27FC236}">
                <a16:creationId xmlns:a16="http://schemas.microsoft.com/office/drawing/2014/main" id="{256300C6-7F1D-4E0C-5439-837A7B55ACBF}"/>
              </a:ext>
            </a:extLst>
          </p:cNvPr>
          <p:cNvSpPr txBox="1"/>
          <p:nvPr/>
        </p:nvSpPr>
        <p:spPr>
          <a:xfrm>
            <a:off x="8179428" y="3449426"/>
            <a:ext cx="913946" cy="523220"/>
          </a:xfrm>
          <a:prstGeom prst="rect">
            <a:avLst/>
          </a:prstGeom>
          <a:noFill/>
        </p:spPr>
        <p:txBody>
          <a:bodyPr wrap="square" rtlCol="0">
            <a:spAutoFit/>
          </a:bodyPr>
          <a:lstStyle/>
          <a:p>
            <a:pPr algn="ctr"/>
            <a:r>
              <a:rPr lang="en-US" sz="1400" b="1" dirty="0"/>
              <a:t>Serving </a:t>
            </a:r>
          </a:p>
          <a:p>
            <a:pPr algn="ctr"/>
            <a:r>
              <a:rPr lang="en-US" sz="1400" b="1" dirty="0"/>
              <a:t>Engine</a:t>
            </a:r>
            <a:endParaRPr lang="en-NL" sz="1400" b="1" dirty="0"/>
          </a:p>
        </p:txBody>
      </p:sp>
      <p:cxnSp>
        <p:nvCxnSpPr>
          <p:cNvPr id="37" name="Straight Arrow Connector 36">
            <a:extLst>
              <a:ext uri="{FF2B5EF4-FFF2-40B4-BE49-F238E27FC236}">
                <a16:creationId xmlns:a16="http://schemas.microsoft.com/office/drawing/2014/main" id="{8F0D50C3-15A1-BF0C-A1E1-852A22124D13}"/>
              </a:ext>
            </a:extLst>
          </p:cNvPr>
          <p:cNvCxnSpPr>
            <a:cxnSpLocks/>
            <a:endCxn id="30" idx="2"/>
          </p:cNvCxnSpPr>
          <p:nvPr/>
        </p:nvCxnSpPr>
        <p:spPr>
          <a:xfrm>
            <a:off x="8170130" y="3065562"/>
            <a:ext cx="257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6BA146-C56A-430B-3B6D-F6A19F8E84A0}"/>
              </a:ext>
            </a:extLst>
          </p:cNvPr>
          <p:cNvSpPr txBox="1"/>
          <p:nvPr/>
        </p:nvSpPr>
        <p:spPr>
          <a:xfrm>
            <a:off x="4628472" y="4633474"/>
            <a:ext cx="3307957" cy="369332"/>
          </a:xfrm>
          <a:prstGeom prst="rect">
            <a:avLst/>
          </a:prstGeom>
          <a:noFill/>
        </p:spPr>
        <p:txBody>
          <a:bodyPr wrap="none" rtlCol="0">
            <a:spAutoFit/>
          </a:bodyPr>
          <a:lstStyle/>
          <a:p>
            <a:r>
              <a:rPr lang="en-US" dirty="0"/>
              <a:t>Metadata and Artifact Repository</a:t>
            </a:r>
            <a:endParaRPr lang="en-NL" dirty="0"/>
          </a:p>
        </p:txBody>
      </p:sp>
      <p:cxnSp>
        <p:nvCxnSpPr>
          <p:cNvPr id="42" name="Straight Arrow Connector 41">
            <a:extLst>
              <a:ext uri="{FF2B5EF4-FFF2-40B4-BE49-F238E27FC236}">
                <a16:creationId xmlns:a16="http://schemas.microsoft.com/office/drawing/2014/main" id="{FEAF1A5E-9A46-CCEF-188F-B95207E82D0D}"/>
              </a:ext>
            </a:extLst>
          </p:cNvPr>
          <p:cNvCxnSpPr>
            <a:cxnSpLocks/>
            <a:endCxn id="29" idx="1"/>
          </p:cNvCxnSpPr>
          <p:nvPr/>
        </p:nvCxnSpPr>
        <p:spPr>
          <a:xfrm>
            <a:off x="4386851" y="4009636"/>
            <a:ext cx="1" cy="374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A60D23-5436-E027-61BC-67ECFF7F6BA6}"/>
              </a:ext>
            </a:extLst>
          </p:cNvPr>
          <p:cNvSpPr txBox="1"/>
          <p:nvPr/>
        </p:nvSpPr>
        <p:spPr>
          <a:xfrm>
            <a:off x="2023520" y="5515202"/>
            <a:ext cx="5209905" cy="200055"/>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sp>
        <p:nvSpPr>
          <p:cNvPr id="21" name="Cube 20">
            <a:extLst>
              <a:ext uri="{FF2B5EF4-FFF2-40B4-BE49-F238E27FC236}">
                <a16:creationId xmlns:a16="http://schemas.microsoft.com/office/drawing/2014/main" id="{C066486A-9B52-B634-2978-E98023652042}"/>
              </a:ext>
            </a:extLst>
          </p:cNvPr>
          <p:cNvSpPr/>
          <p:nvPr/>
        </p:nvSpPr>
        <p:spPr>
          <a:xfrm>
            <a:off x="737420" y="2489366"/>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F27770B8-0234-A91C-A85F-9324BAFD6154}"/>
              </a:ext>
            </a:extLst>
          </p:cNvPr>
          <p:cNvSpPr/>
          <p:nvPr/>
        </p:nvSpPr>
        <p:spPr>
          <a:xfrm>
            <a:off x="170779" y="2917588"/>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6A9065BC-C309-DE4F-ED34-199B8B4A57AB}"/>
              </a:ext>
            </a:extLst>
          </p:cNvPr>
          <p:cNvSpPr/>
          <p:nvPr/>
        </p:nvSpPr>
        <p:spPr>
          <a:xfrm>
            <a:off x="342947" y="2669797"/>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DC7431EF-F871-2763-6C3F-D628C243DD63}"/>
              </a:ext>
            </a:extLst>
          </p:cNvPr>
          <p:cNvSpPr/>
          <p:nvPr/>
        </p:nvSpPr>
        <p:spPr>
          <a:xfrm>
            <a:off x="440602" y="2939995"/>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7E755A53-FA63-F036-A74D-4EC2779DD03A}"/>
              </a:ext>
            </a:extLst>
          </p:cNvPr>
          <p:cNvSpPr/>
          <p:nvPr/>
        </p:nvSpPr>
        <p:spPr>
          <a:xfrm>
            <a:off x="8575515" y="2950282"/>
            <a:ext cx="146791" cy="168949"/>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0F49564-CDA2-FB87-8947-ED708DF21CD4}"/>
              </a:ext>
            </a:extLst>
          </p:cNvPr>
          <p:cNvSpPr txBox="1"/>
          <p:nvPr/>
        </p:nvSpPr>
        <p:spPr>
          <a:xfrm>
            <a:off x="170779" y="4258694"/>
            <a:ext cx="3521979" cy="830997"/>
          </a:xfrm>
          <a:prstGeom prst="rect">
            <a:avLst/>
          </a:prstGeom>
          <a:noFill/>
        </p:spPr>
        <p:txBody>
          <a:bodyPr wrap="square">
            <a:spAutoFit/>
          </a:bodyPr>
          <a:lstStyle/>
          <a:p>
            <a:r>
              <a:rPr lang="en-US" sz="1600" dirty="0">
                <a:solidFill>
                  <a:srgbClr val="0070C0"/>
                </a:solidFill>
                <a:latin typeface="Roboto" panose="02000000000000000000" pitchFamily="2" charset="0"/>
              </a:rPr>
              <a:t>The governance process can be automated, semi-automated, or fully automated.</a:t>
            </a:r>
            <a:endParaRPr lang="en-US" sz="1600" dirty="0">
              <a:solidFill>
                <a:srgbClr val="0070C0"/>
              </a:solidFill>
            </a:endParaRPr>
          </a:p>
        </p:txBody>
      </p:sp>
      <p:sp>
        <p:nvSpPr>
          <p:cNvPr id="38" name="Footer Placeholder 37">
            <a:extLst>
              <a:ext uri="{FF2B5EF4-FFF2-40B4-BE49-F238E27FC236}">
                <a16:creationId xmlns:a16="http://schemas.microsoft.com/office/drawing/2014/main" id="{8102D6F9-9A0C-5488-70C4-7C0C9FE7824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324220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6F65-C782-D37F-E71C-66FC9F85C764}"/>
              </a:ext>
            </a:extLst>
          </p:cNvPr>
          <p:cNvSpPr>
            <a:spLocks noGrp="1"/>
          </p:cNvSpPr>
          <p:nvPr>
            <p:ph type="title"/>
          </p:nvPr>
        </p:nvSpPr>
        <p:spPr/>
        <p:txBody>
          <a:bodyPr/>
          <a:lstStyle/>
          <a:p>
            <a:r>
              <a:rPr lang="en-US" dirty="0"/>
              <a:t>Model Governance (Cont’d)</a:t>
            </a:r>
            <a:endParaRPr lang="en-NL" dirty="0"/>
          </a:p>
        </p:txBody>
      </p:sp>
      <p:sp>
        <p:nvSpPr>
          <p:cNvPr id="3" name="Content Placeholder 2">
            <a:extLst>
              <a:ext uri="{FF2B5EF4-FFF2-40B4-BE49-F238E27FC236}">
                <a16:creationId xmlns:a16="http://schemas.microsoft.com/office/drawing/2014/main" id="{88E9487F-6B1A-F035-45C3-2DD58B2422AD}"/>
              </a:ext>
            </a:extLst>
          </p:cNvPr>
          <p:cNvSpPr>
            <a:spLocks noGrp="1"/>
          </p:cNvSpPr>
          <p:nvPr>
            <p:ph idx="1"/>
          </p:nvPr>
        </p:nvSpPr>
        <p:spPr>
          <a:xfrm>
            <a:off x="648000" y="1776377"/>
            <a:ext cx="7848000" cy="3305247"/>
          </a:xfrm>
        </p:spPr>
        <p:txBody>
          <a:bodyPr>
            <a:normAutofit fontScale="62500" lnSpcReduction="20000"/>
          </a:bodyPr>
          <a:lstStyle/>
          <a:p>
            <a:r>
              <a:rPr lang="en-US" dirty="0"/>
              <a:t>Store</a:t>
            </a:r>
          </a:p>
          <a:p>
            <a:pPr lvl="1"/>
            <a:r>
              <a:rPr lang="en-US" dirty="0"/>
              <a:t>Store model versions to enable model reproducibility, rollback plans, auditing, etc.</a:t>
            </a:r>
          </a:p>
          <a:p>
            <a:r>
              <a:rPr lang="en-US" dirty="0"/>
              <a:t>Evaluate </a:t>
            </a:r>
          </a:p>
          <a:p>
            <a:pPr lvl="1"/>
            <a:r>
              <a:rPr lang="en-US" dirty="0"/>
              <a:t>Compare models using model performance metrics  and business KPIs</a:t>
            </a:r>
          </a:p>
          <a:p>
            <a:pPr lvl="1"/>
            <a:r>
              <a:rPr lang="en-US" dirty="0"/>
              <a:t>Explain the model predictions (feature importance and XAI) </a:t>
            </a:r>
          </a:p>
          <a:p>
            <a:r>
              <a:rPr lang="en-US" dirty="0"/>
              <a:t>Check </a:t>
            </a:r>
          </a:p>
          <a:p>
            <a:pPr lvl="1"/>
            <a:r>
              <a:rPr lang="en-US" dirty="0"/>
              <a:t>Review and approval processes. </a:t>
            </a:r>
          </a:p>
          <a:p>
            <a:pPr lvl="1"/>
            <a:r>
              <a:rPr lang="en-US" dirty="0"/>
              <a:t>Check if the model meets policy requirements (e.g., model accuracy &gt; accuracy threshold or not bias toward a specific race)</a:t>
            </a:r>
            <a:endParaRPr lang="en-NL" dirty="0"/>
          </a:p>
          <a:p>
            <a:r>
              <a:rPr lang="en-US" dirty="0"/>
              <a:t>Release</a:t>
            </a:r>
          </a:p>
          <a:p>
            <a:pPr lvl="1"/>
            <a:r>
              <a:rPr lang="en-US" dirty="0"/>
              <a:t>Decide and execute model deployment strategies and rollout/rollback plans </a:t>
            </a:r>
          </a:p>
          <a:p>
            <a:r>
              <a:rPr lang="en-US" dirty="0"/>
              <a:t>Report</a:t>
            </a:r>
          </a:p>
          <a:p>
            <a:pPr lvl="1"/>
            <a:r>
              <a:rPr lang="en-US" dirty="0"/>
              <a:t>Create various reports on model performance, etc.</a:t>
            </a:r>
          </a:p>
          <a:p>
            <a:pPr lvl="1"/>
            <a:endParaRPr lang="en-US" dirty="0"/>
          </a:p>
        </p:txBody>
      </p:sp>
      <p:sp>
        <p:nvSpPr>
          <p:cNvPr id="5" name="Footer Placeholder 4">
            <a:extLst>
              <a:ext uri="{FF2B5EF4-FFF2-40B4-BE49-F238E27FC236}">
                <a16:creationId xmlns:a16="http://schemas.microsoft.com/office/drawing/2014/main" id="{9F60D5A8-F602-F9F2-70B4-6E9121AD5613}"/>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4750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79937-95E2-7A47-811E-3B476593281F}"/>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F4B0CFF5-8856-E145-4770-00828B7A7879}"/>
              </a:ext>
            </a:extLst>
          </p:cNvPr>
          <p:cNvSpPr>
            <a:spLocks noGrp="1"/>
          </p:cNvSpPr>
          <p:nvPr>
            <p:ph idx="1"/>
          </p:nvPr>
        </p:nvSpPr>
        <p:spPr/>
        <p:txBody>
          <a:bodyPr/>
          <a:lstStyle/>
          <a:p>
            <a:endParaRPr lang="en-IT"/>
          </a:p>
        </p:txBody>
      </p:sp>
      <p:sp>
        <p:nvSpPr>
          <p:cNvPr id="4" name="Footer Placeholder 3">
            <a:extLst>
              <a:ext uri="{FF2B5EF4-FFF2-40B4-BE49-F238E27FC236}">
                <a16:creationId xmlns:a16="http://schemas.microsoft.com/office/drawing/2014/main" id="{B009F23D-A651-A3A5-77B4-9894C1FDFC47}"/>
              </a:ext>
            </a:extLst>
          </p:cNvPr>
          <p:cNvSpPr>
            <a:spLocks noGrp="1"/>
          </p:cNvSpPr>
          <p:nvPr>
            <p:ph type="ftr" sz="quarter" idx="11"/>
          </p:nvPr>
        </p:nvSpPr>
        <p:spPr/>
        <p:txBody>
          <a:bodyPr/>
          <a:lstStyle/>
          <a:p>
            <a:pPr>
              <a:defRPr/>
            </a:pPr>
            <a:r>
              <a:rPr lang="en-US"/>
              <a:t>Sw. Evolution</a:t>
            </a:r>
          </a:p>
        </p:txBody>
      </p:sp>
      <p:pic>
        <p:nvPicPr>
          <p:cNvPr id="1026" name="Picture 2" descr="Cassie Kozyrkov on LinkedIn: Data science… without any data?! | 93 comments">
            <a:extLst>
              <a:ext uri="{FF2B5EF4-FFF2-40B4-BE49-F238E27FC236}">
                <a16:creationId xmlns:a16="http://schemas.microsoft.com/office/drawing/2014/main" id="{5737DADA-2158-8098-1C03-3E2C1DFF4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239" y="-182452"/>
            <a:ext cx="12134477" cy="722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53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2387-1BBF-D3F0-EA16-406BD56D0146}"/>
              </a:ext>
            </a:extLst>
          </p:cNvPr>
          <p:cNvSpPr>
            <a:spLocks noGrp="1"/>
          </p:cNvSpPr>
          <p:nvPr>
            <p:ph type="title"/>
          </p:nvPr>
        </p:nvSpPr>
        <p:spPr>
          <a:xfrm>
            <a:off x="110943" y="136524"/>
            <a:ext cx="3086100" cy="2805248"/>
          </a:xfrm>
        </p:spPr>
        <p:txBody>
          <a:bodyPr>
            <a:noAutofit/>
          </a:bodyPr>
          <a:lstStyle/>
          <a:p>
            <a:r>
              <a:rPr lang="en-US" sz="2800" dirty="0"/>
              <a:t>MLOps Reference Architecture : Google </a:t>
            </a:r>
          </a:p>
        </p:txBody>
      </p:sp>
      <p:pic>
        <p:nvPicPr>
          <p:cNvPr id="6" name="Picture 5">
            <a:extLst>
              <a:ext uri="{FF2B5EF4-FFF2-40B4-BE49-F238E27FC236}">
                <a16:creationId xmlns:a16="http://schemas.microsoft.com/office/drawing/2014/main" id="{FC6185B8-546D-7829-4029-24821B0D7608}"/>
              </a:ext>
            </a:extLst>
          </p:cNvPr>
          <p:cNvPicPr>
            <a:picLocks noChangeAspect="1"/>
          </p:cNvPicPr>
          <p:nvPr/>
        </p:nvPicPr>
        <p:blipFill>
          <a:blip r:embed="rId3"/>
          <a:stretch>
            <a:fillRect/>
          </a:stretch>
        </p:blipFill>
        <p:spPr>
          <a:xfrm>
            <a:off x="3197043" y="31047"/>
            <a:ext cx="5951105" cy="6690429"/>
          </a:xfrm>
          <a:prstGeom prst="rect">
            <a:avLst/>
          </a:prstGeom>
        </p:spPr>
      </p:pic>
      <p:sp>
        <p:nvSpPr>
          <p:cNvPr id="8" name="TextBox 7">
            <a:extLst>
              <a:ext uri="{FF2B5EF4-FFF2-40B4-BE49-F238E27FC236}">
                <a16:creationId xmlns:a16="http://schemas.microsoft.com/office/drawing/2014/main" id="{10BA3D22-ABA5-15EB-AC56-5D8F9C63A875}"/>
              </a:ext>
            </a:extLst>
          </p:cNvPr>
          <p:cNvSpPr txBox="1"/>
          <p:nvPr/>
        </p:nvSpPr>
        <p:spPr>
          <a:xfrm>
            <a:off x="331434" y="5524553"/>
            <a:ext cx="2791316" cy="738664"/>
          </a:xfrm>
          <a:prstGeom prst="rect">
            <a:avLst/>
          </a:prstGeom>
          <a:noFill/>
        </p:spPr>
        <p:txBody>
          <a:bodyPr wrap="square">
            <a:spAutoFit/>
          </a:bodyPr>
          <a:lstStyle/>
          <a:p>
            <a:r>
              <a:rPr lang="en-US" sz="1400" dirty="0">
                <a:hlinkClick r:id="rId4"/>
              </a:rPr>
              <a:t>https://services.google.com/fh/files/misc/practitioners_guide_to_mlops_whitepaper.pdf</a:t>
            </a:r>
            <a:r>
              <a:rPr lang="en-US" sz="1400" dirty="0"/>
              <a:t> </a:t>
            </a:r>
          </a:p>
        </p:txBody>
      </p:sp>
      <p:sp>
        <p:nvSpPr>
          <p:cNvPr id="5" name="Footer Placeholder 4">
            <a:extLst>
              <a:ext uri="{FF2B5EF4-FFF2-40B4-BE49-F238E27FC236}">
                <a16:creationId xmlns:a16="http://schemas.microsoft.com/office/drawing/2014/main" id="{EAB14F7F-F160-F3ED-03AA-4C384476E397}"/>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96887889-00C3-B9DB-E444-DA0047547379}"/>
              </a:ext>
            </a:extLst>
          </p:cNvPr>
          <p:cNvSpPr txBox="1"/>
          <p:nvPr/>
        </p:nvSpPr>
        <p:spPr>
          <a:xfrm>
            <a:off x="110943" y="6538913"/>
            <a:ext cx="2574523" cy="307777"/>
          </a:xfrm>
          <a:prstGeom prst="rect">
            <a:avLst/>
          </a:prstGeom>
          <a:noFill/>
        </p:spPr>
        <p:txBody>
          <a:bodyPr wrap="square">
            <a:spAutoFit/>
          </a:bodyPr>
          <a:lstStyle/>
          <a:p>
            <a:r>
              <a:rPr lang="en-US" sz="700" dirty="0"/>
              <a:t>Source: Practitioners guide to MLOps: A framework for continuous delivery and automation of machine learning. Google</a:t>
            </a:r>
          </a:p>
        </p:txBody>
      </p:sp>
      <p:pic>
        <p:nvPicPr>
          <p:cNvPr id="10" name="Picture 9" descr="A qr code with black squares&#10;&#10;Description automatically generated">
            <a:extLst>
              <a:ext uri="{FF2B5EF4-FFF2-40B4-BE49-F238E27FC236}">
                <a16:creationId xmlns:a16="http://schemas.microsoft.com/office/drawing/2014/main" id="{3C80B843-4122-7946-2CB9-47D1B1EF0884}"/>
              </a:ext>
            </a:extLst>
          </p:cNvPr>
          <p:cNvPicPr>
            <a:picLocks noChangeAspect="1"/>
          </p:cNvPicPr>
          <p:nvPr/>
        </p:nvPicPr>
        <p:blipFill>
          <a:blip r:embed="rId5"/>
          <a:stretch>
            <a:fillRect/>
          </a:stretch>
        </p:blipFill>
        <p:spPr>
          <a:xfrm>
            <a:off x="521436" y="2272222"/>
            <a:ext cx="2265113" cy="2208078"/>
          </a:xfrm>
          <a:prstGeom prst="rect">
            <a:avLst/>
          </a:prstGeom>
        </p:spPr>
      </p:pic>
    </p:spTree>
    <p:extLst>
      <p:ext uri="{BB962C8B-B14F-4D97-AF65-F5344CB8AC3E}">
        <p14:creationId xmlns:p14="http://schemas.microsoft.com/office/powerpoint/2010/main" val="505204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C348-0337-67E7-6F58-8144D8963944}"/>
              </a:ext>
            </a:extLst>
          </p:cNvPr>
          <p:cNvSpPr>
            <a:spLocks noGrp="1"/>
          </p:cNvSpPr>
          <p:nvPr>
            <p:ph type="title"/>
          </p:nvPr>
        </p:nvSpPr>
        <p:spPr/>
        <p:txBody>
          <a:bodyPr/>
          <a:lstStyle/>
          <a:p>
            <a:r>
              <a:rPr lang="en-US" dirty="0"/>
              <a:t>The End-to-End CD4ML Process from </a:t>
            </a:r>
            <a:r>
              <a:rPr lang="en-US" dirty="0" err="1"/>
              <a:t>Thoughtworks</a:t>
            </a:r>
            <a:endParaRPr lang="en-US" dirty="0"/>
          </a:p>
        </p:txBody>
      </p:sp>
      <p:pic>
        <p:nvPicPr>
          <p:cNvPr id="1026" name="Picture 2">
            <a:extLst>
              <a:ext uri="{FF2B5EF4-FFF2-40B4-BE49-F238E27FC236}">
                <a16:creationId xmlns:a16="http://schemas.microsoft.com/office/drawing/2014/main" id="{8B67F2F0-2A75-8AEA-19FA-78786A145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20" y="1666789"/>
            <a:ext cx="6865321" cy="3612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17143D-40D7-5958-6371-54EB2306C3D3}"/>
              </a:ext>
            </a:extLst>
          </p:cNvPr>
          <p:cNvSpPr txBox="1"/>
          <p:nvPr/>
        </p:nvSpPr>
        <p:spPr>
          <a:xfrm>
            <a:off x="2209800" y="5437399"/>
            <a:ext cx="4572000" cy="261610"/>
          </a:xfrm>
          <a:prstGeom prst="rect">
            <a:avLst/>
          </a:prstGeom>
          <a:noFill/>
        </p:spPr>
        <p:txBody>
          <a:bodyPr wrap="square">
            <a:spAutoFit/>
          </a:bodyPr>
          <a:lstStyle/>
          <a:p>
            <a:r>
              <a:rPr lang="en-US" sz="1100" dirty="0"/>
              <a:t>Source: </a:t>
            </a:r>
            <a:r>
              <a:rPr lang="en-US" sz="1100" dirty="0">
                <a:hlinkClick r:id="rId3"/>
              </a:rPr>
              <a:t>https://martinfowler.com/articles/cd4ml.html</a:t>
            </a:r>
            <a:r>
              <a:rPr lang="en-US" sz="1100" dirty="0"/>
              <a:t> </a:t>
            </a:r>
          </a:p>
        </p:txBody>
      </p:sp>
      <p:sp>
        <p:nvSpPr>
          <p:cNvPr id="3" name="Footer Placeholder 2">
            <a:extLst>
              <a:ext uri="{FF2B5EF4-FFF2-40B4-BE49-F238E27FC236}">
                <a16:creationId xmlns:a16="http://schemas.microsoft.com/office/drawing/2014/main" id="{89FB2819-0D02-7708-7C6B-040CE53101C5}"/>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208777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E6602B6-C6AD-A833-40F7-906D4E871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9" y="329610"/>
            <a:ext cx="7727935" cy="57309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57D8B2-9E9F-098A-DE13-79B2D2FC9859}"/>
              </a:ext>
            </a:extLst>
          </p:cNvPr>
          <p:cNvSpPr txBox="1"/>
          <p:nvPr/>
        </p:nvSpPr>
        <p:spPr>
          <a:xfrm>
            <a:off x="7258976" y="3520440"/>
            <a:ext cx="1526885" cy="461665"/>
          </a:xfrm>
          <a:prstGeom prst="rect">
            <a:avLst/>
          </a:prstGeom>
          <a:noFill/>
        </p:spPr>
        <p:txBody>
          <a:bodyPr wrap="square">
            <a:spAutoFit/>
          </a:bodyPr>
          <a:lstStyle/>
          <a:p>
            <a:r>
              <a:rPr lang="en-US" sz="1200" dirty="0">
                <a:hlinkClick r:id="rId4"/>
              </a:rPr>
              <a:t>https://github.com/IBM/MLOps-CPD</a:t>
            </a:r>
            <a:r>
              <a:rPr lang="en-US" sz="1200" dirty="0"/>
              <a:t> </a:t>
            </a:r>
          </a:p>
        </p:txBody>
      </p:sp>
      <p:sp>
        <p:nvSpPr>
          <p:cNvPr id="8" name="TextBox 7">
            <a:extLst>
              <a:ext uri="{FF2B5EF4-FFF2-40B4-BE49-F238E27FC236}">
                <a16:creationId xmlns:a16="http://schemas.microsoft.com/office/drawing/2014/main" id="{1DB3F5A4-5DF1-A8D0-E96D-6E2ADD3DCD27}"/>
              </a:ext>
            </a:extLst>
          </p:cNvPr>
          <p:cNvSpPr txBox="1"/>
          <p:nvPr/>
        </p:nvSpPr>
        <p:spPr>
          <a:xfrm>
            <a:off x="7058487" y="2094148"/>
            <a:ext cx="1927860" cy="923330"/>
          </a:xfrm>
          <a:prstGeom prst="rect">
            <a:avLst/>
          </a:prstGeom>
          <a:noFill/>
        </p:spPr>
        <p:txBody>
          <a:bodyPr wrap="square">
            <a:spAutoFit/>
          </a:bodyPr>
          <a:lstStyle/>
          <a:p>
            <a:r>
              <a:rPr lang="en-US" dirty="0"/>
              <a:t>Architecture of the MLOps flow : IBM</a:t>
            </a:r>
          </a:p>
        </p:txBody>
      </p:sp>
      <p:sp>
        <p:nvSpPr>
          <p:cNvPr id="2" name="Footer Placeholder 1">
            <a:extLst>
              <a:ext uri="{FF2B5EF4-FFF2-40B4-BE49-F238E27FC236}">
                <a16:creationId xmlns:a16="http://schemas.microsoft.com/office/drawing/2014/main" id="{26BCDFD3-9E5A-594B-C65E-2078F4971F88}"/>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47260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EA134-7886-6219-0C36-E6FCCE2C48FA}"/>
              </a:ext>
            </a:extLst>
          </p:cNvPr>
          <p:cNvPicPr>
            <a:picLocks noChangeAspect="1"/>
          </p:cNvPicPr>
          <p:nvPr/>
        </p:nvPicPr>
        <p:blipFill>
          <a:blip r:embed="rId3"/>
          <a:stretch>
            <a:fillRect/>
          </a:stretch>
        </p:blipFill>
        <p:spPr>
          <a:xfrm>
            <a:off x="212435" y="913728"/>
            <a:ext cx="7516700" cy="4234020"/>
          </a:xfrm>
          <a:prstGeom prst="rect">
            <a:avLst/>
          </a:prstGeom>
        </p:spPr>
      </p:pic>
      <p:sp>
        <p:nvSpPr>
          <p:cNvPr id="9" name="TextBox 8">
            <a:extLst>
              <a:ext uri="{FF2B5EF4-FFF2-40B4-BE49-F238E27FC236}">
                <a16:creationId xmlns:a16="http://schemas.microsoft.com/office/drawing/2014/main" id="{D1C61299-35FC-E0AE-02B3-2903CBB7F631}"/>
              </a:ext>
            </a:extLst>
          </p:cNvPr>
          <p:cNvSpPr txBox="1"/>
          <p:nvPr/>
        </p:nvSpPr>
        <p:spPr>
          <a:xfrm>
            <a:off x="1493520" y="5299049"/>
            <a:ext cx="5760720" cy="369332"/>
          </a:xfrm>
          <a:prstGeom prst="rect">
            <a:avLst/>
          </a:prstGeom>
          <a:noFill/>
        </p:spPr>
        <p:txBody>
          <a:bodyPr wrap="square">
            <a:spAutoFit/>
          </a:bodyPr>
          <a:lstStyle/>
          <a:p>
            <a:r>
              <a:rPr lang="en-US" dirty="0"/>
              <a:t>Michelangelo: Uber’s Machine Learning Platform</a:t>
            </a:r>
          </a:p>
        </p:txBody>
      </p:sp>
      <p:sp>
        <p:nvSpPr>
          <p:cNvPr id="11" name="TextBox 10">
            <a:extLst>
              <a:ext uri="{FF2B5EF4-FFF2-40B4-BE49-F238E27FC236}">
                <a16:creationId xmlns:a16="http://schemas.microsoft.com/office/drawing/2014/main" id="{07632353-07D9-49A7-31A5-62DFA8123503}"/>
              </a:ext>
            </a:extLst>
          </p:cNvPr>
          <p:cNvSpPr txBox="1"/>
          <p:nvPr/>
        </p:nvSpPr>
        <p:spPr>
          <a:xfrm>
            <a:off x="1912620" y="5713440"/>
            <a:ext cx="4572000" cy="230832"/>
          </a:xfrm>
          <a:prstGeom prst="rect">
            <a:avLst/>
          </a:prstGeom>
          <a:noFill/>
        </p:spPr>
        <p:txBody>
          <a:bodyPr wrap="square">
            <a:spAutoFit/>
          </a:bodyPr>
          <a:lstStyle/>
          <a:p>
            <a:r>
              <a:rPr lang="en-US" sz="900" dirty="0"/>
              <a:t>https://www.uber.com/en-NL/blog/michelangelo-machine-learning-platform/</a:t>
            </a:r>
          </a:p>
        </p:txBody>
      </p:sp>
      <p:sp>
        <p:nvSpPr>
          <p:cNvPr id="12" name="TextBox 11">
            <a:extLst>
              <a:ext uri="{FF2B5EF4-FFF2-40B4-BE49-F238E27FC236}">
                <a16:creationId xmlns:a16="http://schemas.microsoft.com/office/drawing/2014/main" id="{C720CACF-8809-D880-2660-76B060D0A585}"/>
              </a:ext>
            </a:extLst>
          </p:cNvPr>
          <p:cNvSpPr txBox="1"/>
          <p:nvPr/>
        </p:nvSpPr>
        <p:spPr>
          <a:xfrm>
            <a:off x="7764666" y="1588078"/>
            <a:ext cx="1198305" cy="2031325"/>
          </a:xfrm>
          <a:prstGeom prst="rect">
            <a:avLst/>
          </a:prstGeom>
          <a:noFill/>
        </p:spPr>
        <p:txBody>
          <a:bodyPr wrap="square">
            <a:spAutoFit/>
          </a:bodyPr>
          <a:lstStyle/>
          <a:p>
            <a:r>
              <a:rPr lang="en-US" sz="1400" i="1" dirty="0">
                <a:solidFill>
                  <a:srgbClr val="000099"/>
                </a:solidFill>
              </a:rPr>
              <a:t>The second part of the course covers batch and stream data ingestion and processing (Kafka and Spark).</a:t>
            </a:r>
          </a:p>
        </p:txBody>
      </p:sp>
      <p:sp>
        <p:nvSpPr>
          <p:cNvPr id="2" name="Footer Placeholder 1">
            <a:extLst>
              <a:ext uri="{FF2B5EF4-FFF2-40B4-BE49-F238E27FC236}">
                <a16:creationId xmlns:a16="http://schemas.microsoft.com/office/drawing/2014/main" id="{11D04DFC-F3D0-D839-105B-B2F54FA64CEB}"/>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0259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9B08-65D9-D688-6984-D2543C1AF814}"/>
              </a:ext>
            </a:extLst>
          </p:cNvPr>
          <p:cNvSpPr>
            <a:spLocks noGrp="1"/>
          </p:cNvSpPr>
          <p:nvPr>
            <p:ph type="title"/>
          </p:nvPr>
        </p:nvSpPr>
        <p:spPr/>
        <p:txBody>
          <a:bodyPr/>
          <a:lstStyle/>
          <a:p>
            <a:r>
              <a:rPr lang="en-IT" dirty="0"/>
              <a:t>Questions?</a:t>
            </a:r>
          </a:p>
        </p:txBody>
      </p:sp>
      <p:sp>
        <p:nvSpPr>
          <p:cNvPr id="4" name="Footer Placeholder 3">
            <a:extLst>
              <a:ext uri="{FF2B5EF4-FFF2-40B4-BE49-F238E27FC236}">
                <a16:creationId xmlns:a16="http://schemas.microsoft.com/office/drawing/2014/main" id="{ADCB54D7-AA4B-3661-AF47-3CF146B9B176}"/>
              </a:ext>
            </a:extLst>
          </p:cNvPr>
          <p:cNvSpPr>
            <a:spLocks noGrp="1"/>
          </p:cNvSpPr>
          <p:nvPr>
            <p:ph type="ftr" sz="quarter" idx="11"/>
          </p:nvPr>
        </p:nvSpPr>
        <p:spPr/>
        <p:txBody>
          <a:bodyPr/>
          <a:lstStyle/>
          <a:p>
            <a:pPr>
              <a:defRPr/>
            </a:pPr>
            <a:r>
              <a:rPr lang="en-US"/>
              <a:t>Sw. Evolution</a:t>
            </a:r>
          </a:p>
        </p:txBody>
      </p:sp>
      <p:pic>
        <p:nvPicPr>
          <p:cNvPr id="1026" name="Picture 2" descr="Hilarious Yoda Memes">
            <a:extLst>
              <a:ext uri="{FF2B5EF4-FFF2-40B4-BE49-F238E27FC236}">
                <a16:creationId xmlns:a16="http://schemas.microsoft.com/office/drawing/2014/main" id="{F72A20DE-7307-2B47-A139-E04F97A98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123" y="1690689"/>
            <a:ext cx="6537753" cy="439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028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83F9-886C-47A7-14FB-762F45F324D0}"/>
              </a:ext>
            </a:extLst>
          </p:cNvPr>
          <p:cNvSpPr>
            <a:spLocks noGrp="1"/>
          </p:cNvSpPr>
          <p:nvPr>
            <p:ph type="title"/>
          </p:nvPr>
        </p:nvSpPr>
        <p:spPr>
          <a:xfrm>
            <a:off x="581056" y="-161132"/>
            <a:ext cx="7886700" cy="1325563"/>
          </a:xfrm>
        </p:spPr>
        <p:txBody>
          <a:bodyPr/>
          <a:lstStyle/>
          <a:p>
            <a:r>
              <a:rPr lang="en-GB" dirty="0"/>
              <a:t>A</a:t>
            </a:r>
            <a:r>
              <a:rPr lang="en-IT" dirty="0"/>
              <a:t> more Academic Tale* …</a:t>
            </a:r>
          </a:p>
        </p:txBody>
      </p:sp>
      <p:pic>
        <p:nvPicPr>
          <p:cNvPr id="6" name="Content Placeholder 5" descr="A diagram of a pipeline&#10;&#10;Description automatically generated">
            <a:extLst>
              <a:ext uri="{FF2B5EF4-FFF2-40B4-BE49-F238E27FC236}">
                <a16:creationId xmlns:a16="http://schemas.microsoft.com/office/drawing/2014/main" id="{99924B1F-BB36-F5B2-75E6-99D5F40259DE}"/>
              </a:ext>
            </a:extLst>
          </p:cNvPr>
          <p:cNvPicPr>
            <a:picLocks noGrp="1" noChangeAspect="1"/>
          </p:cNvPicPr>
          <p:nvPr>
            <p:ph idx="1"/>
          </p:nvPr>
        </p:nvPicPr>
        <p:blipFill>
          <a:blip r:embed="rId2"/>
          <a:stretch>
            <a:fillRect/>
          </a:stretch>
        </p:blipFill>
        <p:spPr>
          <a:xfrm>
            <a:off x="497514" y="1517649"/>
            <a:ext cx="8053785" cy="4838701"/>
          </a:xfrm>
        </p:spPr>
      </p:pic>
      <p:sp>
        <p:nvSpPr>
          <p:cNvPr id="4" name="Footer Placeholder 3">
            <a:extLst>
              <a:ext uri="{FF2B5EF4-FFF2-40B4-BE49-F238E27FC236}">
                <a16:creationId xmlns:a16="http://schemas.microsoft.com/office/drawing/2014/main" id="{A24849ED-03A7-5861-2FC9-984FACA2613D}"/>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9CBF317A-27B4-ECBA-0894-9F84E9B25785}"/>
              </a:ext>
            </a:extLst>
          </p:cNvPr>
          <p:cNvSpPr txBox="1"/>
          <p:nvPr/>
        </p:nvSpPr>
        <p:spPr>
          <a:xfrm>
            <a:off x="212651" y="6602819"/>
            <a:ext cx="352982" cy="369332"/>
          </a:xfrm>
          <a:prstGeom prst="rect">
            <a:avLst/>
          </a:prstGeom>
          <a:noFill/>
        </p:spPr>
        <p:txBody>
          <a:bodyPr wrap="none" rtlCol="0">
            <a:spAutoFit/>
          </a:bodyPr>
          <a:lstStyle/>
          <a:p>
            <a:r>
              <a:rPr lang="en-IT" dirty="0"/>
              <a:t>* </a:t>
            </a:r>
          </a:p>
        </p:txBody>
      </p:sp>
    </p:spTree>
    <p:extLst>
      <p:ext uri="{BB962C8B-B14F-4D97-AF65-F5344CB8AC3E}">
        <p14:creationId xmlns:p14="http://schemas.microsoft.com/office/powerpoint/2010/main" val="3749118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1A8E-50D4-98A2-3211-C9AEC7E0B7E9}"/>
              </a:ext>
            </a:extLst>
          </p:cNvPr>
          <p:cNvSpPr>
            <a:spLocks noGrp="1"/>
          </p:cNvSpPr>
          <p:nvPr>
            <p:ph type="title"/>
          </p:nvPr>
        </p:nvSpPr>
        <p:spPr/>
        <p:txBody>
          <a:bodyPr/>
          <a:lstStyle/>
          <a:p>
            <a:endParaRPr lang="en-IT"/>
          </a:p>
        </p:txBody>
      </p:sp>
      <p:pic>
        <p:nvPicPr>
          <p:cNvPr id="6" name="Content Placeholder 5" descr="A diagram of a software development&#10;&#10;Description automatically generated">
            <a:extLst>
              <a:ext uri="{FF2B5EF4-FFF2-40B4-BE49-F238E27FC236}">
                <a16:creationId xmlns:a16="http://schemas.microsoft.com/office/drawing/2014/main" id="{6934ED82-E4C5-4C38-0279-DF8E269BDB0B}"/>
              </a:ext>
            </a:extLst>
          </p:cNvPr>
          <p:cNvPicPr>
            <a:picLocks noGrp="1" noChangeAspect="1"/>
          </p:cNvPicPr>
          <p:nvPr>
            <p:ph idx="1"/>
          </p:nvPr>
        </p:nvPicPr>
        <p:blipFill>
          <a:blip r:embed="rId2"/>
          <a:stretch>
            <a:fillRect/>
          </a:stretch>
        </p:blipFill>
        <p:spPr>
          <a:xfrm>
            <a:off x="444396" y="0"/>
            <a:ext cx="8070953" cy="6794104"/>
          </a:xfrm>
        </p:spPr>
      </p:pic>
    </p:spTree>
    <p:extLst>
      <p:ext uri="{BB962C8B-B14F-4D97-AF65-F5344CB8AC3E}">
        <p14:creationId xmlns:p14="http://schemas.microsoft.com/office/powerpoint/2010/main" val="696111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2E51-3952-DFC2-24F9-A5ED1037BBDD}"/>
              </a:ext>
            </a:extLst>
          </p:cNvPr>
          <p:cNvSpPr>
            <a:spLocks noGrp="1"/>
          </p:cNvSpPr>
          <p:nvPr>
            <p:ph type="title"/>
          </p:nvPr>
        </p:nvSpPr>
        <p:spPr/>
        <p:txBody>
          <a:bodyPr/>
          <a:lstStyle/>
          <a:p>
            <a:r>
              <a:rPr lang="en-IT" dirty="0"/>
              <a:t>Also, Tools and features…</a:t>
            </a:r>
          </a:p>
        </p:txBody>
      </p:sp>
      <p:pic>
        <p:nvPicPr>
          <p:cNvPr id="6" name="Content Placeholder 5" descr="A list of software tools&#10;&#10;Description automatically generated">
            <a:extLst>
              <a:ext uri="{FF2B5EF4-FFF2-40B4-BE49-F238E27FC236}">
                <a16:creationId xmlns:a16="http://schemas.microsoft.com/office/drawing/2014/main" id="{39457833-0597-0395-CAC7-685B7A784681}"/>
              </a:ext>
            </a:extLst>
          </p:cNvPr>
          <p:cNvPicPr>
            <a:picLocks noGrp="1" noChangeAspect="1"/>
          </p:cNvPicPr>
          <p:nvPr>
            <p:ph idx="1"/>
          </p:nvPr>
        </p:nvPicPr>
        <p:blipFill>
          <a:blip r:embed="rId2"/>
          <a:stretch>
            <a:fillRect/>
          </a:stretch>
        </p:blipFill>
        <p:spPr>
          <a:xfrm>
            <a:off x="337820" y="2055814"/>
            <a:ext cx="8468360" cy="3210920"/>
          </a:xfrm>
        </p:spPr>
      </p:pic>
      <p:sp>
        <p:nvSpPr>
          <p:cNvPr id="4" name="Footer Placeholder 3">
            <a:extLst>
              <a:ext uri="{FF2B5EF4-FFF2-40B4-BE49-F238E27FC236}">
                <a16:creationId xmlns:a16="http://schemas.microsoft.com/office/drawing/2014/main" id="{01A12EC9-12A2-C8B4-F8FC-C5B9B83960F9}"/>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95017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212C-0FEE-ED65-AE41-5E96995C1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95CBB-A3BF-D950-52EC-7D23D15D8E26}"/>
              </a:ext>
            </a:extLst>
          </p:cNvPr>
          <p:cNvSpPr>
            <a:spLocks noGrp="1"/>
          </p:cNvSpPr>
          <p:nvPr>
            <p:ph type="title"/>
          </p:nvPr>
        </p:nvSpPr>
        <p:spPr>
          <a:xfrm>
            <a:off x="628650" y="0"/>
            <a:ext cx="7886700" cy="694067"/>
          </a:xfrm>
        </p:spPr>
        <p:txBody>
          <a:bodyPr>
            <a:normAutofit fontScale="90000"/>
          </a:bodyPr>
          <a:lstStyle/>
          <a:p>
            <a:r>
              <a:rPr lang="en-IT" dirty="0"/>
              <a:t>Also, Tools and features…</a:t>
            </a:r>
          </a:p>
        </p:txBody>
      </p:sp>
      <p:sp>
        <p:nvSpPr>
          <p:cNvPr id="4" name="Footer Placeholder 3">
            <a:extLst>
              <a:ext uri="{FF2B5EF4-FFF2-40B4-BE49-F238E27FC236}">
                <a16:creationId xmlns:a16="http://schemas.microsoft.com/office/drawing/2014/main" id="{D12CB0C7-C012-DA40-2AB6-F5EB500F78F5}"/>
              </a:ext>
            </a:extLst>
          </p:cNvPr>
          <p:cNvSpPr>
            <a:spLocks noGrp="1"/>
          </p:cNvSpPr>
          <p:nvPr>
            <p:ph type="ftr" sz="quarter" idx="11"/>
          </p:nvPr>
        </p:nvSpPr>
        <p:spPr/>
        <p:txBody>
          <a:bodyPr/>
          <a:lstStyle/>
          <a:p>
            <a:pPr>
              <a:defRPr/>
            </a:pPr>
            <a:r>
              <a:rPr lang="en-US"/>
              <a:t>Sw. Evolution</a:t>
            </a:r>
          </a:p>
        </p:txBody>
      </p:sp>
      <p:pic>
        <p:nvPicPr>
          <p:cNvPr id="8" name="Content Placeholder 7" descr="A close-up of a list of data&#10;&#10;Description automatically generated">
            <a:extLst>
              <a:ext uri="{FF2B5EF4-FFF2-40B4-BE49-F238E27FC236}">
                <a16:creationId xmlns:a16="http://schemas.microsoft.com/office/drawing/2014/main" id="{16411B13-4BED-CB46-8EEA-F8270B23589E}"/>
              </a:ext>
            </a:extLst>
          </p:cNvPr>
          <p:cNvPicPr>
            <a:picLocks noGrp="1" noChangeAspect="1"/>
          </p:cNvPicPr>
          <p:nvPr>
            <p:ph idx="1"/>
          </p:nvPr>
        </p:nvPicPr>
        <p:blipFill>
          <a:blip r:embed="rId2"/>
          <a:stretch>
            <a:fillRect/>
          </a:stretch>
        </p:blipFill>
        <p:spPr>
          <a:xfrm>
            <a:off x="10633" y="985102"/>
            <a:ext cx="9144000" cy="2214413"/>
          </a:xfrm>
        </p:spPr>
      </p:pic>
      <p:pic>
        <p:nvPicPr>
          <p:cNvPr id="10" name="Picture 9" descr="A list of text on a white background&#10;&#10;Description automatically generated">
            <a:extLst>
              <a:ext uri="{FF2B5EF4-FFF2-40B4-BE49-F238E27FC236}">
                <a16:creationId xmlns:a16="http://schemas.microsoft.com/office/drawing/2014/main" id="{95BC7A72-F84B-2F53-1F6E-93D93B731446}"/>
              </a:ext>
            </a:extLst>
          </p:cNvPr>
          <p:cNvPicPr>
            <a:picLocks noChangeAspect="1"/>
          </p:cNvPicPr>
          <p:nvPr/>
        </p:nvPicPr>
        <p:blipFill>
          <a:blip r:embed="rId3"/>
          <a:stretch>
            <a:fillRect/>
          </a:stretch>
        </p:blipFill>
        <p:spPr>
          <a:xfrm>
            <a:off x="0" y="3178249"/>
            <a:ext cx="9144000" cy="3467100"/>
          </a:xfrm>
          <a:prstGeom prst="rect">
            <a:avLst/>
          </a:prstGeom>
        </p:spPr>
      </p:pic>
    </p:spTree>
    <p:extLst>
      <p:ext uri="{BB962C8B-B14F-4D97-AF65-F5344CB8AC3E}">
        <p14:creationId xmlns:p14="http://schemas.microsoft.com/office/powerpoint/2010/main" val="4235980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59AF-0B79-3C50-8738-5C96681F65E6}"/>
              </a:ext>
            </a:extLst>
          </p:cNvPr>
          <p:cNvSpPr>
            <a:spLocks noGrp="1"/>
          </p:cNvSpPr>
          <p:nvPr>
            <p:ph type="title"/>
          </p:nvPr>
        </p:nvSpPr>
        <p:spPr/>
        <p:txBody>
          <a:bodyPr/>
          <a:lstStyle/>
          <a:p>
            <a:r>
              <a:rPr lang="en-IT" dirty="0"/>
              <a:t>Practical Zoom:</a:t>
            </a:r>
          </a:p>
        </p:txBody>
      </p:sp>
      <p:sp>
        <p:nvSpPr>
          <p:cNvPr id="4" name="Footer Placeholder 3">
            <a:extLst>
              <a:ext uri="{FF2B5EF4-FFF2-40B4-BE49-F238E27FC236}">
                <a16:creationId xmlns:a16="http://schemas.microsoft.com/office/drawing/2014/main" id="{DBF40708-AEB4-E593-39A1-CBE244EAEDFC}"/>
              </a:ext>
            </a:extLst>
          </p:cNvPr>
          <p:cNvSpPr>
            <a:spLocks noGrp="1"/>
          </p:cNvSpPr>
          <p:nvPr>
            <p:ph type="ftr" sz="quarter" idx="11"/>
          </p:nvPr>
        </p:nvSpPr>
        <p:spPr/>
        <p:txBody>
          <a:bodyPr/>
          <a:lstStyle/>
          <a:p>
            <a:pPr>
              <a:defRPr/>
            </a:pPr>
            <a:r>
              <a:rPr lang="en-US"/>
              <a:t>Sw. Evolution</a:t>
            </a:r>
          </a:p>
        </p:txBody>
      </p:sp>
      <p:pic>
        <p:nvPicPr>
          <p:cNvPr id="5" name="Immagine 8" descr="Immagine che contiene Carattere, Elementi grafici, grafica, logo&#10;&#10;Descrizione generata automaticamente">
            <a:extLst>
              <a:ext uri="{FF2B5EF4-FFF2-40B4-BE49-F238E27FC236}">
                <a16:creationId xmlns:a16="http://schemas.microsoft.com/office/drawing/2014/main" id="{071C96D7-764C-4B20-3878-EA7D888CF536}"/>
              </a:ext>
            </a:extLst>
          </p:cNvPr>
          <p:cNvPicPr>
            <a:picLocks noChangeAspect="1"/>
          </p:cNvPicPr>
          <p:nvPr/>
        </p:nvPicPr>
        <p:blipFill>
          <a:blip r:embed="rId2"/>
          <a:stretch>
            <a:fillRect/>
          </a:stretch>
        </p:blipFill>
        <p:spPr>
          <a:xfrm>
            <a:off x="4326890" y="335597"/>
            <a:ext cx="3576320" cy="1310640"/>
          </a:xfrm>
          <a:prstGeom prst="rect">
            <a:avLst/>
          </a:prstGeom>
        </p:spPr>
      </p:pic>
      <p:pic>
        <p:nvPicPr>
          <p:cNvPr id="6" name="Immagine 3" descr="Immagine che contiene testo, schermata, Carattere, software&#10;&#10;Descrizione generata automaticamente">
            <a:extLst>
              <a:ext uri="{FF2B5EF4-FFF2-40B4-BE49-F238E27FC236}">
                <a16:creationId xmlns:a16="http://schemas.microsoft.com/office/drawing/2014/main" id="{2D2F68A0-E4F3-8107-536D-0E0AD3BAE191}"/>
              </a:ext>
            </a:extLst>
          </p:cNvPr>
          <p:cNvPicPr>
            <a:picLocks noChangeAspect="1"/>
          </p:cNvPicPr>
          <p:nvPr/>
        </p:nvPicPr>
        <p:blipFill>
          <a:blip r:embed="rId3"/>
          <a:stretch>
            <a:fillRect/>
          </a:stretch>
        </p:blipFill>
        <p:spPr>
          <a:xfrm>
            <a:off x="-125995" y="1896904"/>
            <a:ext cx="9317062" cy="4135906"/>
          </a:xfrm>
          <a:prstGeom prst="rect">
            <a:avLst/>
          </a:prstGeom>
        </p:spPr>
      </p:pic>
    </p:spTree>
    <p:extLst>
      <p:ext uri="{BB962C8B-B14F-4D97-AF65-F5344CB8AC3E}">
        <p14:creationId xmlns:p14="http://schemas.microsoft.com/office/powerpoint/2010/main" val="1554046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2602B6-B856-312D-DBE1-5C37A536D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28" y="2257841"/>
            <a:ext cx="7728173" cy="24901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61DBBE-DF48-7951-2956-D8BF63215E3D}"/>
              </a:ext>
            </a:extLst>
          </p:cNvPr>
          <p:cNvSpPr>
            <a:spLocks noGrp="1"/>
          </p:cNvSpPr>
          <p:nvPr>
            <p:ph type="title"/>
          </p:nvPr>
        </p:nvSpPr>
        <p:spPr>
          <a:xfrm>
            <a:off x="628650" y="56776"/>
            <a:ext cx="7886700" cy="1325563"/>
          </a:xfrm>
        </p:spPr>
        <p:txBody>
          <a:bodyPr/>
          <a:lstStyle/>
          <a:p>
            <a:r>
              <a:rPr lang="en-US" dirty="0"/>
              <a:t>Bringing  ML/AI Models into Production: Why Fail? </a:t>
            </a:r>
          </a:p>
        </p:txBody>
      </p:sp>
      <p:sp>
        <p:nvSpPr>
          <p:cNvPr id="3" name="Content Placeholder 2">
            <a:extLst>
              <a:ext uri="{FF2B5EF4-FFF2-40B4-BE49-F238E27FC236}">
                <a16:creationId xmlns:a16="http://schemas.microsoft.com/office/drawing/2014/main" id="{1E500C31-E0AE-48C0-CF63-03659089AFF3}"/>
              </a:ext>
            </a:extLst>
          </p:cNvPr>
          <p:cNvSpPr>
            <a:spLocks noGrp="1"/>
          </p:cNvSpPr>
          <p:nvPr>
            <p:ph idx="1"/>
          </p:nvPr>
        </p:nvSpPr>
        <p:spPr>
          <a:xfrm>
            <a:off x="435935" y="1427858"/>
            <a:ext cx="8079415" cy="4515184"/>
          </a:xfrm>
        </p:spPr>
        <p:txBody>
          <a:bodyPr>
            <a:normAutofit/>
          </a:bodyPr>
          <a:lstStyle/>
          <a:p>
            <a:r>
              <a:rPr lang="en-US" dirty="0"/>
              <a:t>Machine learning projects are much more than models and algorithms (much more complex).</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6" name="TextBox 5">
            <a:extLst>
              <a:ext uri="{FF2B5EF4-FFF2-40B4-BE49-F238E27FC236}">
                <a16:creationId xmlns:a16="http://schemas.microsoft.com/office/drawing/2014/main" id="{05F73B85-A925-2A46-64E6-D818BCACC1D2}"/>
              </a:ext>
            </a:extLst>
          </p:cNvPr>
          <p:cNvSpPr txBox="1"/>
          <p:nvPr/>
        </p:nvSpPr>
        <p:spPr>
          <a:xfrm>
            <a:off x="555213" y="4936578"/>
            <a:ext cx="8275320" cy="461665"/>
          </a:xfrm>
          <a:prstGeom prst="rect">
            <a:avLst/>
          </a:prstGeom>
          <a:noFill/>
        </p:spPr>
        <p:txBody>
          <a:bodyPr wrap="square">
            <a:spAutoFit/>
          </a:bodyPr>
          <a:lstStyle/>
          <a:p>
            <a:r>
              <a:rPr lang="en-US" sz="1200" dirty="0"/>
              <a:t>Source: Hidden Technical Debt in Machine Learning Systems </a:t>
            </a:r>
          </a:p>
          <a:p>
            <a:r>
              <a:rPr lang="en-US" sz="1200" dirty="0">
                <a:hlinkClick r:id="rId4"/>
              </a:rPr>
              <a:t>https://proceedings.neurips.cc/paper/2015/file/86df7dcfd896fcaf2674f757a2463eba-Paper.pdf</a:t>
            </a:r>
            <a:r>
              <a:rPr lang="en-US" sz="1200" dirty="0"/>
              <a:t>   from Google research  </a:t>
            </a:r>
          </a:p>
        </p:txBody>
      </p:sp>
      <p:sp>
        <p:nvSpPr>
          <p:cNvPr id="7" name="TextBox 6">
            <a:extLst>
              <a:ext uri="{FF2B5EF4-FFF2-40B4-BE49-F238E27FC236}">
                <a16:creationId xmlns:a16="http://schemas.microsoft.com/office/drawing/2014/main" id="{2C618C14-C9CA-5DB3-D283-958FAAF00614}"/>
              </a:ext>
            </a:extLst>
          </p:cNvPr>
          <p:cNvSpPr txBox="1"/>
          <p:nvPr/>
        </p:nvSpPr>
        <p:spPr>
          <a:xfrm>
            <a:off x="1598708" y="5383453"/>
            <a:ext cx="5609813" cy="523220"/>
          </a:xfrm>
          <a:prstGeom prst="rect">
            <a:avLst/>
          </a:prstGeom>
          <a:noFill/>
        </p:spPr>
        <p:txBody>
          <a:bodyPr wrap="square">
            <a:spAutoFit/>
          </a:bodyPr>
          <a:lstStyle/>
          <a:p>
            <a:r>
              <a:rPr lang="en-US" sz="1400" dirty="0"/>
              <a:t>This paper highlights the challenges of real-world machine learning systems and triggers the MLOps movement.  </a:t>
            </a:r>
          </a:p>
        </p:txBody>
      </p:sp>
      <p:sp>
        <p:nvSpPr>
          <p:cNvPr id="5" name="Footer Placeholder 4">
            <a:extLst>
              <a:ext uri="{FF2B5EF4-FFF2-40B4-BE49-F238E27FC236}">
                <a16:creationId xmlns:a16="http://schemas.microsoft.com/office/drawing/2014/main" id="{025F1731-740F-F7F3-6050-2598628351E3}"/>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2179069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Componenti principali     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553686" y="2885261"/>
            <a:ext cx="8106989" cy="2728206"/>
          </a:xfrm>
        </p:spPr>
        <p:txBody>
          <a:bodyPr vert="horz" lIns="68580" tIns="34290" rIns="68580" bIns="34290" rtlCol="0" anchor="ctr">
            <a:noAutofit/>
          </a:bodyPr>
          <a:lstStyle/>
          <a:p>
            <a:pPr marL="0" indent="0">
              <a:buNone/>
            </a:pPr>
            <a:r>
              <a:rPr lang="it-IT" sz="1800" b="1">
                <a:latin typeface="Roboto"/>
                <a:ea typeface="+mn-lt"/>
                <a:cs typeface="+mn-lt"/>
              </a:rPr>
              <a:t>MLflow Tracking</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Traccia esperimenti ML: parametri, metriche, artefatti e configurazioni.</a:t>
            </a:r>
            <a:endParaRPr lang="it-IT" sz="1800">
              <a:latin typeface="Roboto"/>
              <a:ea typeface="Roboto"/>
              <a:cs typeface="Roboto"/>
            </a:endParaRPr>
          </a:p>
          <a:p>
            <a:pPr>
              <a:buFont typeface="Arial"/>
              <a:buChar char="•"/>
            </a:pPr>
            <a:r>
              <a:rPr lang="it-IT" sz="1800">
                <a:latin typeface="Roboto"/>
                <a:ea typeface="+mn-lt"/>
                <a:cs typeface="+mn-lt"/>
              </a:rPr>
              <a:t>Supporta ambienti locali, distribuiti o cloud.</a:t>
            </a:r>
            <a:endParaRPr lang="it-IT" sz="1800">
              <a:latin typeface="Roboto"/>
              <a:ea typeface="Roboto"/>
              <a:cs typeface="Roboto"/>
            </a:endParaRPr>
          </a:p>
          <a:p>
            <a:pPr marL="0" indent="0">
              <a:buNone/>
            </a:pPr>
            <a:r>
              <a:rPr lang="it-IT" sz="1800" b="1">
                <a:latin typeface="Roboto"/>
                <a:ea typeface="+mn-lt"/>
                <a:cs typeface="+mn-lt"/>
              </a:rPr>
              <a:t>MLflow Projects</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Standardizza e organizza i progetti ML con un file </a:t>
            </a:r>
            <a:r>
              <a:rPr lang="it-IT" sz="1800" err="1">
                <a:latin typeface="Roboto"/>
                <a:ea typeface="Roboto"/>
                <a:cs typeface="Roboto"/>
              </a:rPr>
              <a:t>MLproject</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Supporta la containerizzazione e la riproducibilità.</a:t>
            </a:r>
            <a:endParaRPr lang="it-IT" sz="1800">
              <a:latin typeface="Roboto"/>
              <a:ea typeface="Roboto"/>
              <a:cs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67662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Componenti principali     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516872" y="3062241"/>
            <a:ext cx="8106989" cy="2728206"/>
          </a:xfrm>
        </p:spPr>
        <p:txBody>
          <a:bodyPr vert="horz" lIns="68580" tIns="34290" rIns="68580" bIns="34290" rtlCol="0" anchor="ctr">
            <a:noAutofit/>
          </a:bodyPr>
          <a:lstStyle/>
          <a:p>
            <a:pPr marL="0" indent="0">
              <a:buNone/>
            </a:pPr>
            <a:r>
              <a:rPr lang="it-IT" sz="1800" b="1">
                <a:latin typeface="Roboto"/>
                <a:ea typeface="+mn-lt"/>
                <a:cs typeface="+mn-lt"/>
              </a:rPr>
              <a:t>MLflow Models</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Gestisce il packaging e il deployment dei modelli ML in un formato standard (</a:t>
            </a:r>
            <a:r>
              <a:rPr lang="it-IT" sz="1800" err="1">
                <a:latin typeface="Roboto"/>
                <a:ea typeface="Roboto"/>
                <a:cs typeface="Roboto"/>
              </a:rPr>
              <a:t>MLmodel</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Consente il deployment su diversi ambienti (es. servizi REST, </a:t>
            </a:r>
            <a:r>
              <a:rPr lang="it-IT" sz="1800" err="1">
                <a:latin typeface="Roboto"/>
                <a:ea typeface="+mn-lt"/>
                <a:cs typeface="+mn-lt"/>
              </a:rPr>
              <a:t>Kubernetes</a:t>
            </a:r>
            <a:r>
              <a:rPr lang="it-IT" sz="1800">
                <a:latin typeface="Roboto"/>
                <a:ea typeface="+mn-lt"/>
                <a:cs typeface="+mn-lt"/>
              </a:rPr>
              <a:t>, cloud).</a:t>
            </a:r>
            <a:endParaRPr lang="it-IT" sz="1800">
              <a:latin typeface="Roboto"/>
              <a:ea typeface="Roboto"/>
              <a:cs typeface="Roboto"/>
            </a:endParaRPr>
          </a:p>
          <a:p>
            <a:pPr marL="0" indent="0">
              <a:buNone/>
            </a:pPr>
            <a:r>
              <a:rPr lang="it-IT" sz="1800" b="1">
                <a:latin typeface="Roboto"/>
                <a:ea typeface="+mn-lt"/>
                <a:cs typeface="+mn-lt"/>
              </a:rPr>
              <a:t>MLflow Model Registry</a:t>
            </a:r>
            <a:r>
              <a:rPr lang="it-IT" sz="1800">
                <a:latin typeface="Roboto"/>
                <a:ea typeface="+mn-lt"/>
                <a:cs typeface="+mn-lt"/>
              </a:rPr>
              <a:t>:</a:t>
            </a:r>
            <a:endParaRPr lang="it-IT" sz="1800">
              <a:latin typeface="Roboto"/>
              <a:ea typeface="Roboto"/>
              <a:cs typeface="Roboto"/>
            </a:endParaRPr>
          </a:p>
          <a:p>
            <a:pPr>
              <a:buFont typeface="Arial"/>
              <a:buChar char="•"/>
            </a:pPr>
            <a:r>
              <a:rPr lang="it-IT" sz="1800">
                <a:latin typeface="Roboto"/>
                <a:ea typeface="+mn-lt"/>
                <a:cs typeface="+mn-lt"/>
              </a:rPr>
              <a:t>Sistema centralizzato per la gestione della versione dei modelli.</a:t>
            </a:r>
            <a:endParaRPr lang="it-IT" sz="1800">
              <a:latin typeface="Roboto"/>
              <a:ea typeface="Roboto"/>
              <a:cs typeface="Roboto"/>
            </a:endParaRPr>
          </a:p>
          <a:p>
            <a:pPr>
              <a:buFont typeface="Arial"/>
              <a:buChar char="•"/>
            </a:pPr>
            <a:r>
              <a:rPr lang="it-IT" sz="1800">
                <a:latin typeface="Roboto"/>
                <a:ea typeface="+mn-lt"/>
                <a:cs typeface="+mn-lt"/>
              </a:rPr>
              <a:t>Permette di assegnare tag come "Stage" per identificare i modelli in test o produzione.</a:t>
            </a:r>
            <a:endParaRPr lang="it-IT" sz="27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18495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Funzionalità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546265" y="4072792"/>
            <a:ext cx="7485908" cy="1022162"/>
          </a:xfrm>
        </p:spPr>
        <p:txBody>
          <a:bodyPr vert="horz" lIns="68580" tIns="34290" rIns="68580" bIns="34290" rtlCol="0" anchor="ctr">
            <a:noAutofit/>
          </a:bodyPr>
          <a:lstStyle/>
          <a:p>
            <a:pPr marL="0" indent="0">
              <a:buNone/>
            </a:pPr>
            <a:endParaRPr lang="it-IT" sz="1050">
              <a:latin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5" name="CasellaDiTesto 4">
            <a:extLst>
              <a:ext uri="{FF2B5EF4-FFF2-40B4-BE49-F238E27FC236}">
                <a16:creationId xmlns:a16="http://schemas.microsoft.com/office/drawing/2014/main" id="{561929C5-3738-79EE-C407-E9CE94F92BBC}"/>
              </a:ext>
            </a:extLst>
          </p:cNvPr>
          <p:cNvSpPr txBox="1"/>
          <p:nvPr/>
        </p:nvSpPr>
        <p:spPr>
          <a:xfrm>
            <a:off x="477983" y="3034889"/>
            <a:ext cx="8173191"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buFont typeface="Arial" panose="020B0604020202020204" pitchFamily="34" charset="0"/>
              <a:buChar char="•"/>
            </a:pPr>
            <a:r>
              <a:rPr lang="en-US" b="1" dirty="0" err="1">
                <a:latin typeface="Roboto"/>
                <a:ea typeface="Roboto"/>
                <a:cs typeface="Roboto"/>
              </a:rPr>
              <a:t>Tracciamento</a:t>
            </a:r>
            <a:r>
              <a:rPr lang="en-US" b="1" dirty="0">
                <a:latin typeface="Roboto"/>
                <a:ea typeface="Roboto"/>
                <a:cs typeface="Roboto"/>
              </a:rPr>
              <a:t> </a:t>
            </a:r>
            <a:r>
              <a:rPr lang="en-US" b="1" dirty="0" err="1">
                <a:latin typeface="Roboto"/>
                <a:ea typeface="Roboto"/>
                <a:cs typeface="Roboto"/>
              </a:rPr>
              <a:t>degli</a:t>
            </a:r>
            <a:r>
              <a:rPr lang="en-US" b="1" dirty="0">
                <a:latin typeface="Roboto"/>
                <a:ea typeface="Roboto"/>
                <a:cs typeface="Roboto"/>
              </a:rPr>
              <a:t> </a:t>
            </a:r>
            <a:r>
              <a:rPr lang="en-US" b="1" dirty="0" err="1">
                <a:latin typeface="Roboto"/>
                <a:ea typeface="Roboto"/>
                <a:cs typeface="Roboto"/>
              </a:rPr>
              <a:t>esperimenti</a:t>
            </a:r>
            <a:r>
              <a:rPr lang="en-US" dirty="0">
                <a:latin typeface="Roboto"/>
                <a:ea typeface="Roboto"/>
                <a:cs typeface="Roboto"/>
              </a:rPr>
              <a:t>: </a:t>
            </a:r>
            <a:r>
              <a:rPr lang="en-US" dirty="0" err="1">
                <a:latin typeface="Roboto"/>
                <a:ea typeface="Roboto"/>
                <a:cs typeface="Roboto"/>
              </a:rPr>
              <a:t>Registra</a:t>
            </a:r>
            <a:r>
              <a:rPr lang="en-US" dirty="0">
                <a:latin typeface="Roboto"/>
                <a:ea typeface="Roboto"/>
                <a:cs typeface="Roboto"/>
              </a:rPr>
              <a:t> </a:t>
            </a:r>
            <a:r>
              <a:rPr lang="en-US" dirty="0" err="1">
                <a:latin typeface="Roboto"/>
                <a:ea typeface="Roboto"/>
                <a:cs typeface="Roboto"/>
              </a:rPr>
              <a:t>automaticamente</a:t>
            </a:r>
            <a:r>
              <a:rPr lang="en-US" dirty="0">
                <a:latin typeface="Roboto"/>
                <a:ea typeface="Roboto"/>
                <a:cs typeface="Roboto"/>
              </a:rPr>
              <a:t> </a:t>
            </a:r>
            <a:r>
              <a:rPr lang="en-US" dirty="0" err="1">
                <a:latin typeface="Roboto"/>
                <a:ea typeface="Roboto"/>
                <a:cs typeface="Roboto"/>
              </a:rPr>
              <a:t>parametri</a:t>
            </a:r>
            <a:r>
              <a:rPr lang="en-US" dirty="0">
                <a:latin typeface="Roboto"/>
                <a:ea typeface="Roboto"/>
                <a:cs typeface="Roboto"/>
              </a:rPr>
              <a:t>, </a:t>
            </a:r>
            <a:r>
              <a:rPr lang="en-US" dirty="0" err="1">
                <a:latin typeface="Roboto"/>
                <a:ea typeface="Roboto"/>
                <a:cs typeface="Roboto"/>
              </a:rPr>
              <a:t>metriche</a:t>
            </a:r>
            <a:r>
              <a:rPr lang="en-US" dirty="0">
                <a:latin typeface="Roboto"/>
                <a:ea typeface="Roboto"/>
                <a:cs typeface="Roboto"/>
              </a:rPr>
              <a:t> e </a:t>
            </a:r>
            <a:r>
              <a:rPr lang="en-US" dirty="0" err="1">
                <a:latin typeface="Roboto"/>
                <a:ea typeface="Roboto"/>
                <a:cs typeface="Roboto"/>
              </a:rPr>
              <a:t>artefatti</a:t>
            </a:r>
            <a:r>
              <a:rPr lang="en-US" dirty="0">
                <a:latin typeface="Roboto"/>
                <a:ea typeface="Roboto"/>
                <a:cs typeface="Roboto"/>
              </a:rPr>
              <a:t>.</a:t>
            </a:r>
          </a:p>
          <a:p>
            <a:pPr>
              <a:buFont typeface=""/>
              <a:buChar char="•"/>
            </a:pPr>
            <a:endParaRPr lang="en-US" dirty="0">
              <a:latin typeface="Roboto"/>
              <a:ea typeface="Roboto"/>
              <a:cs typeface="Roboto"/>
            </a:endParaRPr>
          </a:p>
          <a:p>
            <a:pPr marL="257175" indent="-257175">
              <a:buFont typeface="Arial" panose="020B0604020202020204" pitchFamily="34" charset="0"/>
              <a:buChar char="•"/>
            </a:pPr>
            <a:r>
              <a:rPr lang="en-US" b="1" dirty="0" err="1">
                <a:latin typeface="Roboto"/>
                <a:ea typeface="Roboto"/>
                <a:cs typeface="Roboto"/>
              </a:rPr>
              <a:t>Confronto</a:t>
            </a:r>
            <a:r>
              <a:rPr lang="en-US" b="1" dirty="0">
                <a:latin typeface="Roboto"/>
                <a:ea typeface="Roboto"/>
                <a:cs typeface="Roboto"/>
              </a:rPr>
              <a:t> </a:t>
            </a:r>
            <a:r>
              <a:rPr lang="en-US" b="1" dirty="0" err="1">
                <a:latin typeface="Roboto"/>
                <a:ea typeface="Roboto"/>
                <a:cs typeface="Roboto"/>
              </a:rPr>
              <a:t>degli</a:t>
            </a:r>
            <a:r>
              <a:rPr lang="en-US" b="1" dirty="0">
                <a:latin typeface="Roboto"/>
                <a:ea typeface="Roboto"/>
                <a:cs typeface="Roboto"/>
              </a:rPr>
              <a:t> </a:t>
            </a:r>
            <a:r>
              <a:rPr lang="en-US" b="1" dirty="0" err="1">
                <a:latin typeface="Roboto"/>
                <a:ea typeface="Roboto"/>
                <a:cs typeface="Roboto"/>
              </a:rPr>
              <a:t>esperimenti</a:t>
            </a:r>
            <a:r>
              <a:rPr lang="en-US" dirty="0">
                <a:latin typeface="Roboto"/>
                <a:ea typeface="Roboto"/>
                <a:cs typeface="Roboto"/>
              </a:rPr>
              <a:t>: </a:t>
            </a:r>
            <a:r>
              <a:rPr lang="en-US" dirty="0" err="1">
                <a:latin typeface="Roboto"/>
                <a:ea typeface="Roboto"/>
                <a:cs typeface="Roboto"/>
              </a:rPr>
              <a:t>Confronta</a:t>
            </a:r>
            <a:r>
              <a:rPr lang="en-US" dirty="0">
                <a:latin typeface="Roboto"/>
                <a:ea typeface="Roboto"/>
                <a:cs typeface="Roboto"/>
              </a:rPr>
              <a:t> </a:t>
            </a:r>
            <a:r>
              <a:rPr lang="en-US" dirty="0" err="1">
                <a:latin typeface="Roboto"/>
                <a:ea typeface="Roboto"/>
                <a:cs typeface="Roboto"/>
              </a:rPr>
              <a:t>facilmente</a:t>
            </a:r>
            <a:r>
              <a:rPr lang="en-US" dirty="0">
                <a:latin typeface="Roboto"/>
                <a:ea typeface="Roboto"/>
                <a:cs typeface="Roboto"/>
              </a:rPr>
              <a:t> </a:t>
            </a:r>
            <a:r>
              <a:rPr lang="en-US" dirty="0" err="1">
                <a:latin typeface="Roboto"/>
                <a:ea typeface="Roboto"/>
                <a:cs typeface="Roboto"/>
              </a:rPr>
              <a:t>i</a:t>
            </a:r>
            <a:r>
              <a:rPr lang="en-US" dirty="0">
                <a:latin typeface="Roboto"/>
                <a:ea typeface="Roboto"/>
                <a:cs typeface="Roboto"/>
              </a:rPr>
              <a:t> </a:t>
            </a:r>
            <a:r>
              <a:rPr lang="en-US" dirty="0" err="1">
                <a:latin typeface="Roboto"/>
                <a:ea typeface="Roboto"/>
                <a:cs typeface="Roboto"/>
              </a:rPr>
              <a:t>risultati</a:t>
            </a:r>
            <a:r>
              <a:rPr lang="en-US" dirty="0">
                <a:latin typeface="Roboto"/>
                <a:ea typeface="Roboto"/>
                <a:cs typeface="Roboto"/>
              </a:rPr>
              <a:t> </a:t>
            </a:r>
            <a:r>
              <a:rPr lang="en-US" dirty="0" err="1">
                <a:latin typeface="Roboto"/>
                <a:ea typeface="Roboto"/>
                <a:cs typeface="Roboto"/>
              </a:rPr>
              <a:t>degli</a:t>
            </a:r>
            <a:r>
              <a:rPr lang="en-US" dirty="0">
                <a:latin typeface="Roboto"/>
                <a:ea typeface="Roboto"/>
                <a:cs typeface="Roboto"/>
              </a:rPr>
              <a:t> </a:t>
            </a:r>
            <a:r>
              <a:rPr lang="en-US" dirty="0" err="1">
                <a:latin typeface="Roboto"/>
                <a:ea typeface="Roboto"/>
                <a:cs typeface="Roboto"/>
              </a:rPr>
              <a:t>esperimenti</a:t>
            </a:r>
            <a:r>
              <a:rPr lang="en-US" dirty="0">
                <a:latin typeface="Roboto"/>
                <a:ea typeface="Roboto"/>
                <a:cs typeface="Roboto"/>
              </a:rPr>
              <a:t>.</a:t>
            </a:r>
          </a:p>
          <a:p>
            <a:pPr>
              <a:buFont typeface=""/>
              <a:buChar char="•"/>
            </a:pPr>
            <a:endParaRPr lang="en-US" dirty="0">
              <a:latin typeface="Roboto"/>
              <a:ea typeface="Roboto"/>
              <a:cs typeface="Roboto"/>
            </a:endParaRPr>
          </a:p>
          <a:p>
            <a:pPr marL="257175" indent="-257175">
              <a:buFont typeface="Arial" panose="020B0604020202020204" pitchFamily="34" charset="0"/>
              <a:buChar char="•"/>
            </a:pPr>
            <a:r>
              <a:rPr lang="en-US" b="1" dirty="0">
                <a:latin typeface="Roboto"/>
                <a:ea typeface="Roboto"/>
                <a:cs typeface="Roboto"/>
              </a:rPr>
              <a:t>Deployment </a:t>
            </a:r>
            <a:r>
              <a:rPr lang="en-US" b="1" dirty="0" err="1">
                <a:latin typeface="Roboto"/>
                <a:ea typeface="Roboto"/>
                <a:cs typeface="Roboto"/>
              </a:rPr>
              <a:t>dei</a:t>
            </a:r>
            <a:r>
              <a:rPr lang="en-US" b="1" dirty="0">
                <a:latin typeface="Roboto"/>
                <a:ea typeface="Roboto"/>
                <a:cs typeface="Roboto"/>
              </a:rPr>
              <a:t> </a:t>
            </a:r>
            <a:r>
              <a:rPr lang="en-US" b="1" dirty="0" err="1">
                <a:latin typeface="Roboto"/>
                <a:ea typeface="Roboto"/>
                <a:cs typeface="Roboto"/>
              </a:rPr>
              <a:t>modelli</a:t>
            </a:r>
            <a:r>
              <a:rPr lang="en-US" dirty="0">
                <a:latin typeface="Roboto"/>
                <a:ea typeface="Roboto"/>
                <a:cs typeface="Roboto"/>
              </a:rPr>
              <a:t>: </a:t>
            </a:r>
            <a:r>
              <a:rPr lang="en-US" dirty="0" err="1">
                <a:latin typeface="Roboto"/>
                <a:ea typeface="Roboto"/>
                <a:cs typeface="Roboto"/>
              </a:rPr>
              <a:t>Pacchettizzazione</a:t>
            </a:r>
            <a:r>
              <a:rPr lang="en-US" dirty="0">
                <a:latin typeface="Roboto"/>
                <a:ea typeface="Roboto"/>
                <a:cs typeface="Roboto"/>
              </a:rPr>
              <a:t> e </a:t>
            </a:r>
            <a:r>
              <a:rPr lang="en-US" dirty="0" err="1">
                <a:latin typeface="Roboto"/>
                <a:ea typeface="Roboto"/>
                <a:cs typeface="Roboto"/>
              </a:rPr>
              <a:t>distribuzione</a:t>
            </a:r>
            <a:r>
              <a:rPr lang="en-US" dirty="0">
                <a:latin typeface="Roboto"/>
                <a:ea typeface="Roboto"/>
                <a:cs typeface="Roboto"/>
              </a:rPr>
              <a:t> </a:t>
            </a:r>
            <a:r>
              <a:rPr lang="en-US" dirty="0" err="1">
                <a:latin typeface="Roboto"/>
                <a:ea typeface="Roboto"/>
                <a:cs typeface="Roboto"/>
              </a:rPr>
              <a:t>dei</a:t>
            </a:r>
            <a:r>
              <a:rPr lang="en-US" dirty="0">
                <a:latin typeface="Roboto"/>
                <a:ea typeface="Roboto"/>
                <a:cs typeface="Roboto"/>
              </a:rPr>
              <a:t> </a:t>
            </a:r>
            <a:r>
              <a:rPr lang="en-US" dirty="0" err="1">
                <a:latin typeface="Roboto"/>
                <a:ea typeface="Roboto"/>
                <a:cs typeface="Roboto"/>
              </a:rPr>
              <a:t>modelli</a:t>
            </a:r>
            <a:r>
              <a:rPr lang="en-US" dirty="0">
                <a:latin typeface="Roboto"/>
                <a:ea typeface="Roboto"/>
                <a:cs typeface="Roboto"/>
              </a:rPr>
              <a:t> in </a:t>
            </a:r>
            <a:r>
              <a:rPr lang="en-US" dirty="0" err="1">
                <a:latin typeface="Roboto"/>
                <a:ea typeface="Roboto"/>
                <a:cs typeface="Roboto"/>
              </a:rPr>
              <a:t>ambienti</a:t>
            </a:r>
            <a:r>
              <a:rPr lang="en-US" dirty="0">
                <a:latin typeface="Roboto"/>
                <a:ea typeface="Roboto"/>
                <a:cs typeface="Roboto"/>
              </a:rPr>
              <a:t> di </a:t>
            </a:r>
            <a:r>
              <a:rPr lang="en-US" dirty="0" err="1">
                <a:latin typeface="Roboto"/>
                <a:ea typeface="Roboto"/>
                <a:cs typeface="Roboto"/>
              </a:rPr>
              <a:t>produzione</a:t>
            </a:r>
            <a:r>
              <a:rPr lang="en-US" dirty="0">
                <a:latin typeface="Roboto"/>
                <a:ea typeface="Roboto"/>
                <a:cs typeface="Roboto"/>
              </a:rPr>
              <a:t>.</a:t>
            </a:r>
          </a:p>
        </p:txBody>
      </p:sp>
    </p:spTree>
    <p:extLst>
      <p:ext uri="{BB962C8B-B14F-4D97-AF65-F5344CB8AC3E}">
        <p14:creationId xmlns:p14="http://schemas.microsoft.com/office/powerpoint/2010/main" val="2729586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Installazione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5763875" cy="200824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a:latin typeface="Roboto"/>
                <a:ea typeface="Roboto"/>
                <a:cs typeface="Roboto"/>
              </a:rPr>
              <a:t>Compatibile con versioni di Python 3.10 o precedenti</a:t>
            </a:r>
          </a:p>
          <a:p>
            <a:pPr marL="214313" indent="-214313">
              <a:buFont typeface="Arial"/>
              <a:buChar char="•"/>
            </a:pPr>
            <a:endParaRPr lang="it-IT" sz="2100">
              <a:latin typeface="Roboto"/>
              <a:ea typeface="Roboto"/>
              <a:cs typeface="Roboto"/>
            </a:endParaRPr>
          </a:p>
          <a:p>
            <a:pPr marL="257175" indent="-257175">
              <a:buFont typeface="Arial"/>
              <a:buChar char="•"/>
            </a:pPr>
            <a:r>
              <a:rPr lang="it-IT" sz="2100">
                <a:latin typeface="Roboto"/>
                <a:ea typeface="Roboto"/>
                <a:cs typeface="Roboto"/>
              </a:rPr>
              <a:t>Installazione con:</a:t>
            </a:r>
          </a:p>
          <a:p>
            <a:pPr marL="600075" lvl="1" indent="-257175">
              <a:buFont typeface="Arial" panose="020B0604020202020204" pitchFamily="34" charset="0"/>
              <a:buChar char="•"/>
            </a:pPr>
            <a:r>
              <a:rPr lang="it-IT" sz="2100">
                <a:ea typeface="Roboto"/>
                <a:cs typeface="Roboto"/>
              </a:rPr>
              <a:t>ambiente virtuale Python</a:t>
            </a:r>
          </a:p>
          <a:p>
            <a:pPr marL="600075" lvl="1" indent="-257175">
              <a:buFont typeface="Arial" panose="020B0604020202020204" pitchFamily="34" charset="0"/>
              <a:buChar char="•"/>
            </a:pPr>
            <a:r>
              <a:rPr lang="it-IT" sz="2100">
                <a:latin typeface="Roboto"/>
                <a:ea typeface="+mn-lt"/>
                <a:cs typeface="+mn-lt"/>
              </a:rPr>
              <a:t>ambiente conda </a:t>
            </a:r>
            <a:endParaRPr lang="it-IT" sz="2100">
              <a:latin typeface="Roboto"/>
              <a:ea typeface="Roboto"/>
              <a:cs typeface="Roboto"/>
            </a:endParaRPr>
          </a:p>
        </p:txBody>
      </p:sp>
      <p:pic>
        <p:nvPicPr>
          <p:cNvPr id="4" name="Immagine 3" descr="Immagine che contiene Elementi grafici, Carattere, logo, cerchio&#10;&#10;Descrizione generata automaticamente">
            <a:extLst>
              <a:ext uri="{FF2B5EF4-FFF2-40B4-BE49-F238E27FC236}">
                <a16:creationId xmlns:a16="http://schemas.microsoft.com/office/drawing/2014/main" id="{AACF4E63-C9A3-AFB2-B056-EE7F34064FB9}"/>
              </a:ext>
            </a:extLst>
          </p:cNvPr>
          <p:cNvPicPr>
            <a:picLocks noChangeAspect="1"/>
          </p:cNvPicPr>
          <p:nvPr/>
        </p:nvPicPr>
        <p:blipFill>
          <a:blip r:embed="rId3"/>
          <a:stretch>
            <a:fillRect/>
          </a:stretch>
        </p:blipFill>
        <p:spPr>
          <a:xfrm>
            <a:off x="6382942" y="4032648"/>
            <a:ext cx="1850231" cy="1478756"/>
          </a:xfrm>
          <a:prstGeom prst="rect">
            <a:avLst/>
          </a:prstGeom>
        </p:spPr>
      </p:pic>
      <p:pic>
        <p:nvPicPr>
          <p:cNvPr id="5" name="Immagine 4" descr="Immagine che contiene clipart, simbolo, Elementi grafici, cartone animato&#10;&#10;Descrizione generata automaticamente">
            <a:extLst>
              <a:ext uri="{FF2B5EF4-FFF2-40B4-BE49-F238E27FC236}">
                <a16:creationId xmlns:a16="http://schemas.microsoft.com/office/drawing/2014/main" id="{5BA7550F-3034-0884-8D6F-0088AED7E218}"/>
              </a:ext>
            </a:extLst>
          </p:cNvPr>
          <p:cNvPicPr>
            <a:picLocks noChangeAspect="1"/>
          </p:cNvPicPr>
          <p:nvPr/>
        </p:nvPicPr>
        <p:blipFill>
          <a:blip r:embed="rId4"/>
          <a:stretch>
            <a:fillRect/>
          </a:stretch>
        </p:blipFill>
        <p:spPr>
          <a:xfrm>
            <a:off x="7158038" y="3211116"/>
            <a:ext cx="1143000" cy="1264444"/>
          </a:xfrm>
          <a:prstGeom prst="rect">
            <a:avLst/>
          </a:prstGeom>
        </p:spPr>
      </p:pic>
    </p:spTree>
    <p:extLst>
      <p:ext uri="{BB962C8B-B14F-4D97-AF65-F5344CB8AC3E}">
        <p14:creationId xmlns:p14="http://schemas.microsoft.com/office/powerpoint/2010/main" val="4107649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Installazione - VENV    </a:t>
            </a:r>
            <a:endParaRPr lang="it-IT" sz="3600"/>
          </a:p>
        </p:txBody>
      </p:sp>
      <p:pic>
        <p:nvPicPr>
          <p:cNvPr id="5" name="Immagine 4">
            <a:extLst>
              <a:ext uri="{FF2B5EF4-FFF2-40B4-BE49-F238E27FC236}">
                <a16:creationId xmlns:a16="http://schemas.microsoft.com/office/drawing/2014/main" id="{F7A8731E-0738-A90C-040C-5475BE3170DD}"/>
              </a:ext>
            </a:extLst>
          </p:cNvPr>
          <p:cNvPicPr>
            <a:picLocks noChangeAspect="1"/>
          </p:cNvPicPr>
          <p:nvPr/>
        </p:nvPicPr>
        <p:blipFill>
          <a:blip r:embed="rId3"/>
          <a:stretch>
            <a:fillRect/>
          </a:stretch>
        </p:blipFill>
        <p:spPr>
          <a:xfrm>
            <a:off x="6738256" y="3038288"/>
            <a:ext cx="2019203" cy="380086"/>
          </a:xfrm>
          <a:prstGeom prst="rect">
            <a:avLst/>
          </a:prstGeom>
        </p:spPr>
      </p:pic>
      <p:sp>
        <p:nvSpPr>
          <p:cNvPr id="6" name="CasellaDiTesto 5">
            <a:extLst>
              <a:ext uri="{FF2B5EF4-FFF2-40B4-BE49-F238E27FC236}">
                <a16:creationId xmlns:a16="http://schemas.microsoft.com/office/drawing/2014/main" id="{11667755-64EF-C9D8-175A-A0A38CD057C1}"/>
              </a:ext>
            </a:extLst>
          </p:cNvPr>
          <p:cNvSpPr txBox="1"/>
          <p:nvPr/>
        </p:nvSpPr>
        <p:spPr>
          <a:xfrm>
            <a:off x="548644" y="3033734"/>
            <a:ext cx="7806317" cy="2031325"/>
          </a:xfrm>
          <a:prstGeom prst="rect">
            <a:avLst/>
          </a:prstGeom>
          <a:noFill/>
        </p:spPr>
        <p:txBody>
          <a:bodyPr wrap="square" rtlCol="0">
            <a:spAutoFit/>
          </a:bodyPr>
          <a:lstStyle/>
          <a:p>
            <a:pPr marL="214313" indent="-214313">
              <a:buFont typeface="Arial" panose="020B0604020202020204" pitchFamily="34" charset="0"/>
              <a:buChar char="•"/>
            </a:pPr>
            <a:r>
              <a:rPr lang="it-IT" sz="2100"/>
              <a:t>Controllo della versione</a:t>
            </a:r>
          </a:p>
          <a:p>
            <a:pPr marL="557213" lvl="1" indent="-214313">
              <a:buFont typeface="Arial" panose="020B0604020202020204" pitchFamily="34" charset="0"/>
              <a:buChar char="•"/>
            </a:pPr>
            <a:r>
              <a:rPr lang="it-IT" sz="2100"/>
              <a:t>Se la versione è diversa dalla 3.10, scaricarla dal sito: 	python.org</a:t>
            </a:r>
          </a:p>
          <a:p>
            <a:pPr marL="214313" indent="-214313">
              <a:buFont typeface="Arial" panose="020B0604020202020204" pitchFamily="34" charset="0"/>
              <a:buChar char="•"/>
            </a:pPr>
            <a:r>
              <a:rPr lang="it-IT" sz="2100"/>
              <a:t>Creare un </a:t>
            </a:r>
            <a:r>
              <a:rPr lang="it-IT" sz="2100" err="1"/>
              <a:t>virtual</a:t>
            </a:r>
            <a:r>
              <a:rPr lang="it-IT" sz="2100"/>
              <a:t> </a:t>
            </a:r>
            <a:r>
              <a:rPr lang="it-IT" sz="2100" err="1"/>
              <a:t>enviroment</a:t>
            </a:r>
            <a:endParaRPr lang="it-IT" sz="2100"/>
          </a:p>
          <a:p>
            <a:pPr marL="557213" lvl="1" indent="-214313">
              <a:buFont typeface="Arial" panose="020B0604020202020204" pitchFamily="34" charset="0"/>
              <a:buChar char="•"/>
            </a:pPr>
            <a:r>
              <a:rPr lang="it-IT" sz="2100"/>
              <a:t>Attivarlo con 			     	per Windows</a:t>
            </a:r>
          </a:p>
          <a:p>
            <a:pPr marL="557213" lvl="1" indent="-214313">
              <a:buFont typeface="Arial" panose="020B0604020202020204" pitchFamily="34" charset="0"/>
              <a:buChar char="•"/>
            </a:pPr>
            <a:r>
              <a:rPr lang="it-IT" sz="2100"/>
              <a:t> 			                   	per MacOs </a:t>
            </a:r>
          </a:p>
          <a:p>
            <a:pPr marL="214313" indent="-214313">
              <a:buFont typeface="Arial" panose="020B0604020202020204" pitchFamily="34" charset="0"/>
              <a:buChar char="•"/>
            </a:pPr>
            <a:r>
              <a:rPr lang="it-IT" sz="2100"/>
              <a:t>Installare MLflow </a:t>
            </a:r>
            <a:r>
              <a:rPr lang="it-IT" sz="1350"/>
              <a:t>	</a:t>
            </a:r>
          </a:p>
        </p:txBody>
      </p:sp>
      <p:pic>
        <p:nvPicPr>
          <p:cNvPr id="18" name="Immagine 17">
            <a:extLst>
              <a:ext uri="{FF2B5EF4-FFF2-40B4-BE49-F238E27FC236}">
                <a16:creationId xmlns:a16="http://schemas.microsoft.com/office/drawing/2014/main" id="{BD733DC1-722E-94FE-1D12-FDD25E2B0647}"/>
              </a:ext>
            </a:extLst>
          </p:cNvPr>
          <p:cNvPicPr>
            <a:picLocks noChangeAspect="1"/>
          </p:cNvPicPr>
          <p:nvPr/>
        </p:nvPicPr>
        <p:blipFill>
          <a:blip r:embed="rId4"/>
          <a:stretch>
            <a:fillRect/>
          </a:stretch>
        </p:blipFill>
        <p:spPr>
          <a:xfrm>
            <a:off x="6350273" y="3756404"/>
            <a:ext cx="2420813" cy="314240"/>
          </a:xfrm>
          <a:prstGeom prst="rect">
            <a:avLst/>
          </a:prstGeom>
        </p:spPr>
      </p:pic>
      <p:pic>
        <p:nvPicPr>
          <p:cNvPr id="20" name="Immagine 19">
            <a:extLst>
              <a:ext uri="{FF2B5EF4-FFF2-40B4-BE49-F238E27FC236}">
                <a16:creationId xmlns:a16="http://schemas.microsoft.com/office/drawing/2014/main" id="{B2217D51-53B9-DA21-6155-5E116D6511A6}"/>
              </a:ext>
            </a:extLst>
          </p:cNvPr>
          <p:cNvPicPr>
            <a:picLocks noChangeAspect="1"/>
          </p:cNvPicPr>
          <p:nvPr/>
        </p:nvPicPr>
        <p:blipFill>
          <a:blip r:embed="rId5"/>
          <a:stretch>
            <a:fillRect/>
          </a:stretch>
        </p:blipFill>
        <p:spPr>
          <a:xfrm>
            <a:off x="2628956" y="4395570"/>
            <a:ext cx="2669457" cy="253787"/>
          </a:xfrm>
          <a:prstGeom prst="rect">
            <a:avLst/>
          </a:prstGeom>
        </p:spPr>
      </p:pic>
      <p:pic>
        <p:nvPicPr>
          <p:cNvPr id="22" name="Immagine 21">
            <a:extLst>
              <a:ext uri="{FF2B5EF4-FFF2-40B4-BE49-F238E27FC236}">
                <a16:creationId xmlns:a16="http://schemas.microsoft.com/office/drawing/2014/main" id="{7E32C131-A831-89E5-DC18-ADB93A8507AE}"/>
              </a:ext>
            </a:extLst>
          </p:cNvPr>
          <p:cNvPicPr>
            <a:picLocks noChangeAspect="1"/>
          </p:cNvPicPr>
          <p:nvPr/>
        </p:nvPicPr>
        <p:blipFill>
          <a:blip r:embed="rId6"/>
          <a:stretch>
            <a:fillRect/>
          </a:stretch>
        </p:blipFill>
        <p:spPr>
          <a:xfrm>
            <a:off x="2738538" y="4686543"/>
            <a:ext cx="2798413" cy="281720"/>
          </a:xfrm>
          <a:prstGeom prst="rect">
            <a:avLst/>
          </a:prstGeom>
        </p:spPr>
      </p:pic>
      <p:pic>
        <p:nvPicPr>
          <p:cNvPr id="24" name="Immagine 23">
            <a:extLst>
              <a:ext uri="{FF2B5EF4-FFF2-40B4-BE49-F238E27FC236}">
                <a16:creationId xmlns:a16="http://schemas.microsoft.com/office/drawing/2014/main" id="{08617CFA-9438-811E-33D5-05237E83F1B3}"/>
              </a:ext>
            </a:extLst>
          </p:cNvPr>
          <p:cNvPicPr>
            <a:picLocks noChangeAspect="1"/>
          </p:cNvPicPr>
          <p:nvPr/>
        </p:nvPicPr>
        <p:blipFill>
          <a:blip r:embed="rId7"/>
          <a:stretch>
            <a:fillRect/>
          </a:stretch>
        </p:blipFill>
        <p:spPr>
          <a:xfrm>
            <a:off x="6280445" y="4062332"/>
            <a:ext cx="2490641" cy="325878"/>
          </a:xfrm>
          <a:prstGeom prst="rect">
            <a:avLst/>
          </a:prstGeom>
        </p:spPr>
      </p:pic>
      <p:pic>
        <p:nvPicPr>
          <p:cNvPr id="26" name="Immagine 25">
            <a:extLst>
              <a:ext uri="{FF2B5EF4-FFF2-40B4-BE49-F238E27FC236}">
                <a16:creationId xmlns:a16="http://schemas.microsoft.com/office/drawing/2014/main" id="{2A7B01B0-3451-EEDF-AE9B-85A22F3AAF16}"/>
              </a:ext>
            </a:extLst>
          </p:cNvPr>
          <p:cNvPicPr>
            <a:picLocks noChangeAspect="1"/>
          </p:cNvPicPr>
          <p:nvPr/>
        </p:nvPicPr>
        <p:blipFill>
          <a:blip r:embed="rId8"/>
          <a:stretch>
            <a:fillRect/>
          </a:stretch>
        </p:blipFill>
        <p:spPr>
          <a:xfrm>
            <a:off x="2853513" y="5005450"/>
            <a:ext cx="1718488" cy="281720"/>
          </a:xfrm>
          <a:prstGeom prst="rect">
            <a:avLst/>
          </a:prstGeom>
        </p:spPr>
      </p:pic>
    </p:spTree>
    <p:extLst>
      <p:ext uri="{BB962C8B-B14F-4D97-AF65-F5344CB8AC3E}">
        <p14:creationId xmlns:p14="http://schemas.microsoft.com/office/powerpoint/2010/main" val="813933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Installazione - Anaconda    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8180615" cy="16850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a:latin typeface="Roboto"/>
                <a:ea typeface="Roboto"/>
                <a:cs typeface="Roboto"/>
              </a:rPr>
              <a:t>Download Anaconda </a:t>
            </a:r>
            <a:r>
              <a:rPr lang="it-IT" sz="2100" i="1">
                <a:ea typeface="+mn-lt"/>
                <a:cs typeface="+mn-lt"/>
                <a:hlinkClick r:id="rId3"/>
              </a:rPr>
              <a:t>https://www.anaconda.com/download</a:t>
            </a:r>
            <a:endParaRPr lang="it-IT" sz="2100" i="1">
              <a:ea typeface="+mn-lt"/>
              <a:cs typeface="+mn-lt"/>
            </a:endParaRPr>
          </a:p>
          <a:p>
            <a:pPr marL="214313" indent="-214313">
              <a:buFont typeface="Arial"/>
              <a:buChar char="•"/>
            </a:pPr>
            <a:r>
              <a:rPr lang="it-IT" sz="2100">
                <a:latin typeface="Aptos"/>
                <a:ea typeface="+mn-lt"/>
                <a:cs typeface="+mn-lt"/>
              </a:rPr>
              <a:t>Installazione dell’ambiente conda</a:t>
            </a:r>
          </a:p>
          <a:p>
            <a:pPr marL="557213" lvl="1" indent="-214313">
              <a:buFont typeface="Arial"/>
              <a:buChar char="•"/>
            </a:pPr>
            <a:r>
              <a:rPr lang="it-IT" sz="2100">
                <a:latin typeface="Aptos"/>
                <a:ea typeface="+mn-lt"/>
                <a:cs typeface="+mn-lt"/>
              </a:rPr>
              <a:t>Attivazione dell’ambiente in windows</a:t>
            </a:r>
          </a:p>
          <a:p>
            <a:pPr marL="557213" lvl="1" indent="-214313">
              <a:buFont typeface="Arial"/>
              <a:buChar char="•"/>
            </a:pPr>
            <a:r>
              <a:rPr lang="it-IT" sz="2100">
                <a:latin typeface="Aptos"/>
                <a:ea typeface="+mn-lt"/>
                <a:cs typeface="+mn-lt"/>
              </a:rPr>
              <a:t>In MacOs</a:t>
            </a:r>
          </a:p>
          <a:p>
            <a:pPr marL="214313" indent="-214313">
              <a:buFont typeface="Arial"/>
              <a:buChar char="•"/>
            </a:pPr>
            <a:r>
              <a:rPr lang="it-IT" sz="2100">
                <a:latin typeface="Aptos"/>
                <a:ea typeface="+mn-lt"/>
                <a:cs typeface="+mn-lt"/>
              </a:rPr>
              <a:t>Installazione di MLflow</a:t>
            </a:r>
          </a:p>
        </p:txBody>
      </p:sp>
      <p:pic>
        <p:nvPicPr>
          <p:cNvPr id="4" name="Immagine 3" descr="Immagine che contiene testo, Carattere, schermata&#10;&#10;Descrizione generata automaticamente">
            <a:extLst>
              <a:ext uri="{FF2B5EF4-FFF2-40B4-BE49-F238E27FC236}">
                <a16:creationId xmlns:a16="http://schemas.microsoft.com/office/drawing/2014/main" id="{1EC4B2B6-7E3F-BC30-116C-D56EB4A3A98B}"/>
              </a:ext>
            </a:extLst>
          </p:cNvPr>
          <p:cNvPicPr>
            <a:picLocks noChangeAspect="1"/>
          </p:cNvPicPr>
          <p:nvPr/>
        </p:nvPicPr>
        <p:blipFill>
          <a:blip r:embed="rId4"/>
          <a:stretch>
            <a:fillRect/>
          </a:stretch>
        </p:blipFill>
        <p:spPr>
          <a:xfrm>
            <a:off x="3691228" y="4084793"/>
            <a:ext cx="4382255" cy="1434550"/>
          </a:xfrm>
          <a:prstGeom prst="rect">
            <a:avLst/>
          </a:prstGeom>
        </p:spPr>
      </p:pic>
    </p:spTree>
    <p:extLst>
      <p:ext uri="{BB962C8B-B14F-4D97-AF65-F5344CB8AC3E}">
        <p14:creationId xmlns:p14="http://schemas.microsoft.com/office/powerpoint/2010/main" val="478471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Creazione ambiente </a:t>
            </a:r>
            <a:r>
              <a:rPr lang="it-IT" sz="3600" err="1">
                <a:ea typeface="+mj-lt"/>
                <a:cs typeface="+mj-lt"/>
              </a:rPr>
              <a:t>conda</a:t>
            </a:r>
            <a:r>
              <a:rPr lang="it-IT" sz="3600">
                <a:ea typeface="+mj-lt"/>
                <a:cs typeface="+mj-lt"/>
              </a:rPr>
              <a:t>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8180615" cy="16850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a:latin typeface="Roboto"/>
                <a:ea typeface="Roboto"/>
                <a:cs typeface="Roboto"/>
              </a:rPr>
              <a:t>Aprire terminale Anaconda </a:t>
            </a:r>
            <a:endParaRPr lang="it-IT" sz="1350">
              <a:ea typeface="+mn-lt"/>
              <a:cs typeface="+mn-lt"/>
            </a:endParaRPr>
          </a:p>
          <a:p>
            <a:pPr marL="214313" indent="-214313">
              <a:buFont typeface="Arial"/>
              <a:buChar char="•"/>
            </a:pPr>
            <a:r>
              <a:rPr lang="it-IT" sz="2100">
                <a:ea typeface="+mn-lt"/>
                <a:cs typeface="+mn-lt"/>
              </a:rPr>
              <a:t>Digitare: </a:t>
            </a:r>
            <a:r>
              <a:rPr lang="it-IT" sz="2100" err="1">
                <a:ea typeface="+mn-lt"/>
                <a:cs typeface="+mn-lt"/>
              </a:rPr>
              <a:t>conda</a:t>
            </a:r>
            <a:r>
              <a:rPr lang="it-IT" sz="2100">
                <a:ea typeface="+mn-lt"/>
                <a:cs typeface="+mn-lt"/>
              </a:rPr>
              <a:t> create -n </a:t>
            </a:r>
            <a:r>
              <a:rPr lang="it-IT" sz="2100" err="1">
                <a:ea typeface="+mn-lt"/>
                <a:cs typeface="+mn-lt"/>
              </a:rPr>
              <a:t>nome_ambiente</a:t>
            </a:r>
            <a:r>
              <a:rPr lang="it-IT" sz="2100">
                <a:ea typeface="+mn-lt"/>
                <a:cs typeface="+mn-lt"/>
              </a:rPr>
              <a:t> </a:t>
            </a:r>
            <a:r>
              <a:rPr lang="it-IT" sz="2100" err="1">
                <a:ea typeface="+mn-lt"/>
                <a:cs typeface="+mn-lt"/>
              </a:rPr>
              <a:t>python</a:t>
            </a:r>
            <a:r>
              <a:rPr lang="it-IT" sz="2100">
                <a:ea typeface="+mn-lt"/>
                <a:cs typeface="+mn-lt"/>
              </a:rPr>
              <a:t>=3.10</a:t>
            </a:r>
            <a:endParaRPr lang="it-IT" sz="2100"/>
          </a:p>
          <a:p>
            <a:pPr marL="214313" indent="-214313">
              <a:buFont typeface="Arial"/>
              <a:buChar char="•"/>
            </a:pPr>
            <a:r>
              <a:rPr lang="it-IT" sz="2100">
                <a:ea typeface="+mn-lt"/>
                <a:cs typeface="+mn-lt"/>
              </a:rPr>
              <a:t>Sostituisci </a:t>
            </a:r>
            <a:r>
              <a:rPr lang="it-IT" sz="2100" err="1">
                <a:latin typeface="Consolas"/>
                <a:ea typeface="+mn-lt"/>
                <a:cs typeface="+mn-lt"/>
              </a:rPr>
              <a:t>nome_ambiente</a:t>
            </a:r>
            <a:r>
              <a:rPr lang="it-IT" sz="2100">
                <a:ea typeface="+mn-lt"/>
                <a:cs typeface="+mn-lt"/>
              </a:rPr>
              <a:t> con il nome che vuoi dare al tuo ambiente e </a:t>
            </a:r>
            <a:r>
              <a:rPr lang="it-IT" sz="2100">
                <a:latin typeface="Consolas"/>
                <a:ea typeface="+mn-lt"/>
                <a:cs typeface="+mn-lt"/>
              </a:rPr>
              <a:t>3.8</a:t>
            </a:r>
            <a:r>
              <a:rPr lang="it-IT" sz="2100">
                <a:ea typeface="+mn-lt"/>
                <a:cs typeface="+mn-lt"/>
              </a:rPr>
              <a:t> con la versione di Python preferita.</a:t>
            </a:r>
            <a:endParaRPr lang="it-IT" sz="2100">
              <a:latin typeface="Aptos"/>
              <a:ea typeface="+mn-lt"/>
              <a:cs typeface="+mn-lt"/>
            </a:endParaRPr>
          </a:p>
          <a:p>
            <a:pPr marL="214313" indent="-214313">
              <a:buFont typeface="Arial"/>
              <a:buChar char="•"/>
            </a:pPr>
            <a:r>
              <a:rPr lang="it-IT" sz="2100" b="1">
                <a:ea typeface="+mn-lt"/>
                <a:cs typeface="+mn-lt"/>
              </a:rPr>
              <a:t>Attiva l'ambiente</a:t>
            </a:r>
            <a:r>
              <a:rPr lang="it-IT" sz="2100">
                <a:ea typeface="+mn-lt"/>
                <a:cs typeface="+mn-lt"/>
              </a:rPr>
              <a:t> con il comando: </a:t>
            </a:r>
            <a:r>
              <a:rPr lang="it-IT" sz="2100" err="1">
                <a:ea typeface="+mn-lt"/>
                <a:cs typeface="+mn-lt"/>
              </a:rPr>
              <a:t>conda</a:t>
            </a:r>
            <a:r>
              <a:rPr lang="it-IT" sz="2100">
                <a:ea typeface="+mn-lt"/>
                <a:cs typeface="+mn-lt"/>
              </a:rPr>
              <a:t> </a:t>
            </a:r>
            <a:r>
              <a:rPr lang="it-IT" sz="2100" err="1">
                <a:ea typeface="+mn-lt"/>
                <a:cs typeface="+mn-lt"/>
              </a:rPr>
              <a:t>activate</a:t>
            </a:r>
            <a:r>
              <a:rPr lang="it-IT" sz="2100">
                <a:ea typeface="+mn-lt"/>
                <a:cs typeface="+mn-lt"/>
              </a:rPr>
              <a:t> </a:t>
            </a:r>
            <a:r>
              <a:rPr lang="it-IT" sz="2100" err="1">
                <a:ea typeface="+mn-lt"/>
                <a:cs typeface="+mn-lt"/>
              </a:rPr>
              <a:t>nome_ambiente</a:t>
            </a:r>
            <a:endParaRPr lang="it-IT" sz="2100" err="1">
              <a:latin typeface="Aptos"/>
              <a:ea typeface="+mn-lt"/>
              <a:cs typeface="+mn-lt"/>
            </a:endParaRPr>
          </a:p>
        </p:txBody>
      </p:sp>
    </p:spTree>
    <p:extLst>
      <p:ext uri="{BB962C8B-B14F-4D97-AF65-F5344CB8AC3E}">
        <p14:creationId xmlns:p14="http://schemas.microsoft.com/office/powerpoint/2010/main" val="4234043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Creazione ambiente </a:t>
            </a:r>
            <a:r>
              <a:rPr lang="it-IT" sz="3600" err="1">
                <a:ea typeface="+mj-lt"/>
                <a:cs typeface="+mj-lt"/>
              </a:rPr>
              <a:t>conda</a:t>
            </a:r>
            <a:r>
              <a:rPr lang="it-IT" sz="3600">
                <a:ea typeface="+mj-lt"/>
                <a:cs typeface="+mj-lt"/>
              </a:rPr>
              <a:t>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69406" y="3029619"/>
            <a:ext cx="8180615" cy="10387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2100">
              <a:ea typeface="+mn-lt"/>
              <a:cs typeface="+mn-lt"/>
            </a:endParaRPr>
          </a:p>
          <a:p>
            <a:pPr marL="342900" indent="-342900">
              <a:buFont typeface="Arial"/>
              <a:buChar char="•"/>
            </a:pPr>
            <a:r>
              <a:rPr lang="it-IT" sz="2100">
                <a:ea typeface="+mn-lt"/>
                <a:cs typeface="+mn-lt"/>
              </a:rPr>
              <a:t>Installare Jupyter </a:t>
            </a:r>
            <a:r>
              <a:rPr lang="it-IT" sz="2100" err="1">
                <a:ea typeface="+mn-lt"/>
                <a:cs typeface="+mn-lt"/>
              </a:rPr>
              <a:t>notebook:pip</a:t>
            </a:r>
            <a:r>
              <a:rPr lang="it-IT" sz="2100">
                <a:ea typeface="+mn-lt"/>
                <a:cs typeface="+mn-lt"/>
              </a:rPr>
              <a:t> </a:t>
            </a:r>
            <a:r>
              <a:rPr lang="it-IT" sz="2100" err="1">
                <a:ea typeface="+mn-lt"/>
                <a:cs typeface="+mn-lt"/>
              </a:rPr>
              <a:t>install</a:t>
            </a:r>
            <a:r>
              <a:rPr lang="it-IT" sz="2100">
                <a:ea typeface="+mn-lt"/>
                <a:cs typeface="+mn-lt"/>
              </a:rPr>
              <a:t> jupyter</a:t>
            </a:r>
            <a:endParaRPr lang="it-IT" sz="1350"/>
          </a:p>
          <a:p>
            <a:pPr marL="214313" indent="-214313">
              <a:buFont typeface="Arial"/>
              <a:buChar char="•"/>
            </a:pPr>
            <a:r>
              <a:rPr lang="it-IT" sz="2100">
                <a:ea typeface="+mn-lt"/>
                <a:cs typeface="+mn-lt"/>
              </a:rPr>
              <a:t>  </a:t>
            </a:r>
            <a:r>
              <a:rPr lang="it-IT" sz="2100" err="1">
                <a:ea typeface="+mn-lt"/>
                <a:cs typeface="+mn-lt"/>
              </a:rPr>
              <a:t>Intallare</a:t>
            </a:r>
            <a:r>
              <a:rPr lang="it-IT" sz="2100">
                <a:ea typeface="+mn-lt"/>
                <a:cs typeface="+mn-lt"/>
              </a:rPr>
              <a:t> MLFlow :</a:t>
            </a:r>
            <a:r>
              <a:rPr lang="it-IT" sz="2100" err="1">
                <a:ea typeface="+mn-lt"/>
                <a:cs typeface="+mn-lt"/>
              </a:rPr>
              <a:t>pip</a:t>
            </a:r>
            <a:r>
              <a:rPr lang="it-IT" sz="2100">
                <a:ea typeface="+mn-lt"/>
                <a:cs typeface="+mn-lt"/>
              </a:rPr>
              <a:t> </a:t>
            </a:r>
            <a:r>
              <a:rPr lang="it-IT" sz="2100" err="1">
                <a:ea typeface="+mn-lt"/>
                <a:cs typeface="+mn-lt"/>
              </a:rPr>
              <a:t>install</a:t>
            </a:r>
            <a:r>
              <a:rPr lang="it-IT" sz="2100">
                <a:ea typeface="+mn-lt"/>
                <a:cs typeface="+mn-lt"/>
              </a:rPr>
              <a:t> </a:t>
            </a:r>
            <a:r>
              <a:rPr lang="it-IT" sz="2100" err="1">
                <a:ea typeface="+mn-lt"/>
                <a:cs typeface="+mn-lt"/>
              </a:rPr>
              <a:t>mlflow</a:t>
            </a:r>
            <a:endParaRPr lang="it-IT" sz="2100">
              <a:latin typeface="Roboto"/>
              <a:ea typeface="Roboto"/>
              <a:cs typeface="Roboto"/>
            </a:endParaRPr>
          </a:p>
        </p:txBody>
      </p:sp>
    </p:spTree>
    <p:extLst>
      <p:ext uri="{BB962C8B-B14F-4D97-AF65-F5344CB8AC3E}">
        <p14:creationId xmlns:p14="http://schemas.microsoft.com/office/powerpoint/2010/main" val="746860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a:ea typeface="+mj-lt"/>
                <a:cs typeface="+mj-lt"/>
              </a:rPr>
              <a:t>Creazione ambiente </a:t>
            </a:r>
            <a:r>
              <a:rPr lang="it-IT" sz="3600" err="1">
                <a:ea typeface="+mj-lt"/>
                <a:cs typeface="+mj-lt"/>
              </a:rPr>
              <a:t>conda</a:t>
            </a:r>
            <a:r>
              <a:rPr lang="it-IT" sz="3600">
                <a:ea typeface="+mj-lt"/>
                <a:cs typeface="+mj-lt"/>
              </a:rPr>
              <a:t>     </a:t>
            </a:r>
            <a:endParaRPr lang="it-IT" sz="360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476550" y="2736725"/>
            <a:ext cx="7852002" cy="200824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2100">
              <a:ea typeface="+mn-lt"/>
              <a:cs typeface="+mn-lt"/>
            </a:endParaRPr>
          </a:p>
          <a:p>
            <a:pPr marL="342900" indent="-342900">
              <a:buFont typeface="Arial"/>
              <a:buChar char="•"/>
            </a:pPr>
            <a:r>
              <a:rPr lang="it-IT" sz="2100">
                <a:ea typeface="+mn-lt"/>
                <a:cs typeface="+mn-lt"/>
              </a:rPr>
              <a:t>Avviare </a:t>
            </a:r>
            <a:r>
              <a:rPr lang="it-IT" sz="2100" err="1">
                <a:ea typeface="+mn-lt"/>
                <a:cs typeface="+mn-lt"/>
              </a:rPr>
              <a:t>Jupyter</a:t>
            </a:r>
            <a:r>
              <a:rPr lang="it-IT" sz="2100">
                <a:ea typeface="+mn-lt"/>
                <a:cs typeface="+mn-lt"/>
              </a:rPr>
              <a:t> con: </a:t>
            </a:r>
            <a:r>
              <a:rPr lang="it-IT" sz="2100" err="1">
                <a:ea typeface="+mn-lt"/>
                <a:cs typeface="+mn-lt"/>
              </a:rPr>
              <a:t>jupyter</a:t>
            </a:r>
            <a:r>
              <a:rPr lang="it-IT" sz="2100">
                <a:ea typeface="+mn-lt"/>
                <a:cs typeface="+mn-lt"/>
              </a:rPr>
              <a:t> notebook (sarà in </a:t>
            </a:r>
            <a:r>
              <a:rPr lang="it-IT" sz="2100" err="1">
                <a:ea typeface="+mn-lt"/>
                <a:cs typeface="+mn-lt"/>
              </a:rPr>
              <a:t>localhost</a:t>
            </a:r>
            <a:r>
              <a:rPr lang="it-IT" sz="2100">
                <a:ea typeface="+mn-lt"/>
                <a:cs typeface="+mn-lt"/>
              </a:rPr>
              <a:t> sulla porta d'ascolto 8888)</a:t>
            </a:r>
          </a:p>
          <a:p>
            <a:pPr marL="342900" indent="-342900">
              <a:buFont typeface="Arial"/>
              <a:buChar char="•"/>
            </a:pPr>
            <a:r>
              <a:rPr lang="it-IT" sz="2100"/>
              <a:t>In un'altra istanza della shell di Anaconda avviare </a:t>
            </a:r>
            <a:r>
              <a:rPr lang="it-IT" sz="2100" err="1"/>
              <a:t>mlflow</a:t>
            </a:r>
            <a:r>
              <a:rPr lang="it-IT" sz="2100"/>
              <a:t> con: </a:t>
            </a:r>
            <a:r>
              <a:rPr lang="it-IT" sz="2100" err="1">
                <a:ea typeface="+mn-lt"/>
                <a:cs typeface="+mn-lt"/>
              </a:rPr>
              <a:t>mlflow</a:t>
            </a:r>
            <a:r>
              <a:rPr lang="it-IT" sz="2100">
                <a:ea typeface="+mn-lt"/>
                <a:cs typeface="+mn-lt"/>
              </a:rPr>
              <a:t> </a:t>
            </a:r>
            <a:r>
              <a:rPr lang="it-IT" sz="2100" err="1">
                <a:ea typeface="+mn-lt"/>
                <a:cs typeface="+mn-lt"/>
              </a:rPr>
              <a:t>ui</a:t>
            </a:r>
            <a:r>
              <a:rPr lang="it-IT" sz="2100">
                <a:ea typeface="+mn-lt"/>
                <a:cs typeface="+mn-lt"/>
              </a:rPr>
              <a:t> (sarà in </a:t>
            </a:r>
            <a:r>
              <a:rPr lang="it-IT" sz="2100" err="1">
                <a:ea typeface="+mn-lt"/>
                <a:cs typeface="+mn-lt"/>
              </a:rPr>
              <a:t>localhost</a:t>
            </a:r>
            <a:r>
              <a:rPr lang="it-IT" sz="2100">
                <a:ea typeface="+mn-lt"/>
                <a:cs typeface="+mn-lt"/>
              </a:rPr>
              <a:t> sulla porta d'ascolto 5000)</a:t>
            </a:r>
          </a:p>
          <a:p>
            <a:pPr marL="342900" indent="-342900">
              <a:buFont typeface="Arial"/>
              <a:buChar char="•"/>
            </a:pPr>
            <a:endParaRPr lang="it-IT" sz="2100"/>
          </a:p>
        </p:txBody>
      </p:sp>
      <p:pic>
        <p:nvPicPr>
          <p:cNvPr id="4" name="Immagine 3" descr="Immagine che contiene testo, Carattere, schermata&#10;&#10;Descrizione generata automaticamente">
            <a:extLst>
              <a:ext uri="{FF2B5EF4-FFF2-40B4-BE49-F238E27FC236}">
                <a16:creationId xmlns:a16="http://schemas.microsoft.com/office/drawing/2014/main" id="{941E6E27-2936-ABB7-B0CD-59F6F1561A46}"/>
              </a:ext>
            </a:extLst>
          </p:cNvPr>
          <p:cNvPicPr>
            <a:picLocks noChangeAspect="1"/>
          </p:cNvPicPr>
          <p:nvPr/>
        </p:nvPicPr>
        <p:blipFill>
          <a:blip r:embed="rId3"/>
          <a:stretch>
            <a:fillRect/>
          </a:stretch>
        </p:blipFill>
        <p:spPr>
          <a:xfrm>
            <a:off x="477657" y="4698500"/>
            <a:ext cx="2577596" cy="882578"/>
          </a:xfrm>
          <a:prstGeom prst="rect">
            <a:avLst/>
          </a:prstGeom>
        </p:spPr>
      </p:pic>
      <p:pic>
        <p:nvPicPr>
          <p:cNvPr id="5" name="Immagine 4" descr="Immagine che contiene testo, schermata, Carattere&#10;&#10;Descrizione generata automaticamente">
            <a:extLst>
              <a:ext uri="{FF2B5EF4-FFF2-40B4-BE49-F238E27FC236}">
                <a16:creationId xmlns:a16="http://schemas.microsoft.com/office/drawing/2014/main" id="{2AB71DB6-B7CD-1558-6F93-70D4B88B5225}"/>
              </a:ext>
            </a:extLst>
          </p:cNvPr>
          <p:cNvPicPr>
            <a:picLocks noChangeAspect="1"/>
          </p:cNvPicPr>
          <p:nvPr/>
        </p:nvPicPr>
        <p:blipFill>
          <a:blip r:embed="rId4"/>
          <a:stretch>
            <a:fillRect/>
          </a:stretch>
        </p:blipFill>
        <p:spPr>
          <a:xfrm>
            <a:off x="3161805" y="4734881"/>
            <a:ext cx="5982195" cy="794973"/>
          </a:xfrm>
          <a:prstGeom prst="rect">
            <a:avLst/>
          </a:prstGeom>
        </p:spPr>
      </p:pic>
    </p:spTree>
    <p:extLst>
      <p:ext uri="{BB962C8B-B14F-4D97-AF65-F5344CB8AC3E}">
        <p14:creationId xmlns:p14="http://schemas.microsoft.com/office/powerpoint/2010/main" val="2060907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a:ea typeface="+mj-lt"/>
                <a:cs typeface="+mj-lt"/>
              </a:rPr>
              <a:t>Ambiente Base: </a:t>
            </a:r>
            <a:r>
              <a:rPr lang="it-IT" sz="3600" dirty="0" err="1">
                <a:ea typeface="+mj-lt"/>
                <a:cs typeface="+mj-lt"/>
              </a:rPr>
              <a:t>Jupyter</a:t>
            </a:r>
            <a:r>
              <a:rPr lang="it-IT" sz="3600" dirty="0">
                <a:ea typeface="+mj-lt"/>
                <a:cs typeface="+mj-lt"/>
              </a:rPr>
              <a:t> Notebook</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testo, schermata, schermo, software&#10;&#10;Descrizione generata automaticamente">
            <a:extLst>
              <a:ext uri="{FF2B5EF4-FFF2-40B4-BE49-F238E27FC236}">
                <a16:creationId xmlns:a16="http://schemas.microsoft.com/office/drawing/2014/main" id="{395245C7-317E-1FA0-1219-E0333FE52DDE}"/>
              </a:ext>
            </a:extLst>
          </p:cNvPr>
          <p:cNvPicPr>
            <a:picLocks noChangeAspect="1"/>
          </p:cNvPicPr>
          <p:nvPr/>
        </p:nvPicPr>
        <p:blipFill>
          <a:blip r:embed="rId3"/>
          <a:stretch>
            <a:fillRect/>
          </a:stretch>
        </p:blipFill>
        <p:spPr>
          <a:xfrm>
            <a:off x="175963" y="2648560"/>
            <a:ext cx="8767315" cy="3956280"/>
          </a:xfrm>
          <a:prstGeom prst="rect">
            <a:avLst/>
          </a:prstGeom>
        </p:spPr>
      </p:pic>
    </p:spTree>
    <p:extLst>
      <p:ext uri="{BB962C8B-B14F-4D97-AF65-F5344CB8AC3E}">
        <p14:creationId xmlns:p14="http://schemas.microsoft.com/office/powerpoint/2010/main" val="69020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DBBE-DF48-7951-2956-D8BF63215E3D}"/>
              </a:ext>
            </a:extLst>
          </p:cNvPr>
          <p:cNvSpPr>
            <a:spLocks noGrp="1"/>
          </p:cNvSpPr>
          <p:nvPr>
            <p:ph type="title"/>
          </p:nvPr>
        </p:nvSpPr>
        <p:spPr/>
        <p:txBody>
          <a:bodyPr/>
          <a:lstStyle/>
          <a:p>
            <a:r>
              <a:rPr lang="en-US" dirty="0"/>
              <a:t>Bringing  ML/AI Models into Production: Why Fail? </a:t>
            </a:r>
          </a:p>
        </p:txBody>
      </p:sp>
      <p:sp>
        <p:nvSpPr>
          <p:cNvPr id="3" name="Content Placeholder 2">
            <a:extLst>
              <a:ext uri="{FF2B5EF4-FFF2-40B4-BE49-F238E27FC236}">
                <a16:creationId xmlns:a16="http://schemas.microsoft.com/office/drawing/2014/main" id="{1E500C31-E0AE-48C0-CF63-03659089AFF3}"/>
              </a:ext>
            </a:extLst>
          </p:cNvPr>
          <p:cNvSpPr>
            <a:spLocks noGrp="1"/>
          </p:cNvSpPr>
          <p:nvPr>
            <p:ph idx="1"/>
          </p:nvPr>
        </p:nvSpPr>
        <p:spPr/>
        <p:txBody>
          <a:bodyPr>
            <a:normAutofit/>
          </a:bodyPr>
          <a:lstStyle/>
          <a:p>
            <a:r>
              <a:rPr lang="en-US" dirty="0"/>
              <a:t>After deploying the model into production, the model starts to decay and to behave abnormally.</a:t>
            </a:r>
          </a:p>
          <a:p>
            <a:pPr marL="0" indent="0">
              <a:buNone/>
            </a:pPr>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9F376EC1-EE47-A7EF-3D91-8F7D0AA3A536}"/>
              </a:ext>
            </a:extLst>
          </p:cNvPr>
          <p:cNvPicPr>
            <a:picLocks noChangeAspect="1"/>
          </p:cNvPicPr>
          <p:nvPr/>
        </p:nvPicPr>
        <p:blipFill>
          <a:blip r:embed="rId3"/>
          <a:stretch>
            <a:fillRect/>
          </a:stretch>
        </p:blipFill>
        <p:spPr>
          <a:xfrm>
            <a:off x="141947" y="2682946"/>
            <a:ext cx="4266892" cy="2533467"/>
          </a:xfrm>
          <a:prstGeom prst="rect">
            <a:avLst/>
          </a:prstGeom>
        </p:spPr>
      </p:pic>
      <p:sp>
        <p:nvSpPr>
          <p:cNvPr id="8" name="TextBox 7">
            <a:extLst>
              <a:ext uri="{FF2B5EF4-FFF2-40B4-BE49-F238E27FC236}">
                <a16:creationId xmlns:a16="http://schemas.microsoft.com/office/drawing/2014/main" id="{3ED452DF-DF24-46DF-AADD-BCDDF53FB594}"/>
              </a:ext>
            </a:extLst>
          </p:cNvPr>
          <p:cNvSpPr txBox="1"/>
          <p:nvPr/>
        </p:nvSpPr>
        <p:spPr>
          <a:xfrm>
            <a:off x="648001" y="5216413"/>
            <a:ext cx="7521677" cy="507831"/>
          </a:xfrm>
          <a:prstGeom prst="rect">
            <a:avLst/>
          </a:prstGeom>
          <a:noFill/>
        </p:spPr>
        <p:txBody>
          <a:bodyPr wrap="square">
            <a:spAutoFit/>
          </a:bodyPr>
          <a:lstStyle/>
          <a:p>
            <a:r>
              <a:rPr lang="en-US" sz="900" dirty="0"/>
              <a:t>Source: </a:t>
            </a:r>
            <a:r>
              <a:rPr lang="en-US" sz="900" dirty="0">
                <a:hlinkClick r:id="rId4"/>
              </a:rPr>
              <a:t>https://neptune.ai/blog/retraining-model-during-deployment-continuous-training-continuous-testing</a:t>
            </a:r>
            <a:endParaRPr lang="en-US" sz="900" dirty="0"/>
          </a:p>
          <a:p>
            <a:r>
              <a:rPr lang="en-US" sz="900" dirty="0"/>
              <a:t>Source: </a:t>
            </a:r>
            <a:r>
              <a:rPr lang="en-US" sz="900" dirty="0">
                <a:hlinkClick r:id="rId5"/>
              </a:rPr>
              <a:t>https://www.oreilly.com/radar/lessons-learned-turning-machine-learning-models-into-real-products-and-services/</a:t>
            </a:r>
            <a:endParaRPr lang="en-US" sz="900" dirty="0"/>
          </a:p>
          <a:p>
            <a:r>
              <a:rPr lang="en-US" sz="900" dirty="0"/>
              <a:t>Source: </a:t>
            </a:r>
            <a:r>
              <a:rPr lang="en-US" sz="900" dirty="0">
                <a:hlinkClick r:id="rId6"/>
              </a:rPr>
              <a:t>https://www.databricks.com/blog/2019/09/18/productionizing-machine-learning-from-deployment-to-drift-detection.html</a:t>
            </a:r>
            <a:r>
              <a:rPr lang="en-US" sz="900" dirty="0"/>
              <a:t>  </a:t>
            </a:r>
            <a:endParaRPr lang="en-US" sz="1000" dirty="0"/>
          </a:p>
        </p:txBody>
      </p:sp>
      <p:pic>
        <p:nvPicPr>
          <p:cNvPr id="7" name="Picture 6">
            <a:extLst>
              <a:ext uri="{FF2B5EF4-FFF2-40B4-BE49-F238E27FC236}">
                <a16:creationId xmlns:a16="http://schemas.microsoft.com/office/drawing/2014/main" id="{859CB948-45E3-06CD-87EB-FC3AC9ADF50E}"/>
              </a:ext>
            </a:extLst>
          </p:cNvPr>
          <p:cNvPicPr>
            <a:picLocks noChangeAspect="1"/>
          </p:cNvPicPr>
          <p:nvPr/>
        </p:nvPicPr>
        <p:blipFill>
          <a:blip r:embed="rId7"/>
          <a:stretch>
            <a:fillRect/>
          </a:stretch>
        </p:blipFill>
        <p:spPr>
          <a:xfrm>
            <a:off x="4572000" y="2988706"/>
            <a:ext cx="4266892" cy="1774988"/>
          </a:xfrm>
          <a:prstGeom prst="rect">
            <a:avLst/>
          </a:prstGeom>
        </p:spPr>
      </p:pic>
      <p:sp>
        <p:nvSpPr>
          <p:cNvPr id="5" name="Footer Placeholder 4">
            <a:extLst>
              <a:ext uri="{FF2B5EF4-FFF2-40B4-BE49-F238E27FC236}">
                <a16:creationId xmlns:a16="http://schemas.microsoft.com/office/drawing/2014/main" id="{459EAA54-2E0F-C870-7856-039DEA5436C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552237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a:ea typeface="+mj-lt"/>
                <a:cs typeface="+mj-lt"/>
              </a:rPr>
              <a:t>MLflow ui</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14" name="CasellaDiTesto 13">
            <a:extLst>
              <a:ext uri="{FF2B5EF4-FFF2-40B4-BE49-F238E27FC236}">
                <a16:creationId xmlns:a16="http://schemas.microsoft.com/office/drawing/2014/main" id="{3D76CA24-3DA7-4CBD-068D-65347AD206A0}"/>
              </a:ext>
            </a:extLst>
          </p:cNvPr>
          <p:cNvSpPr txBox="1"/>
          <p:nvPr/>
        </p:nvSpPr>
        <p:spPr>
          <a:xfrm>
            <a:off x="508634" y="2750382"/>
            <a:ext cx="8123465" cy="13619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100" dirty="0">
                <a:latin typeface="Roboto"/>
                <a:ea typeface="Roboto"/>
                <a:cs typeface="Roboto"/>
              </a:rPr>
              <a:t>Nell’ambiente attivato dove è correttamente installato MLflow, lanciare il comando </a:t>
            </a:r>
            <a:r>
              <a:rPr lang="it-IT" sz="2100" dirty="0" err="1">
                <a:latin typeface="Roboto"/>
                <a:ea typeface="Roboto"/>
                <a:cs typeface="Roboto"/>
              </a:rPr>
              <a:t>mlflow</a:t>
            </a:r>
            <a:r>
              <a:rPr lang="it-IT" sz="2100" dirty="0">
                <a:latin typeface="Roboto"/>
                <a:ea typeface="Roboto"/>
                <a:cs typeface="Roboto"/>
              </a:rPr>
              <a:t> ui oppure nel caso di una </a:t>
            </a:r>
            <a:r>
              <a:rPr lang="it-IT" sz="2100" dirty="0" err="1">
                <a:latin typeface="Roboto"/>
                <a:ea typeface="Roboto"/>
                <a:cs typeface="Roboto"/>
              </a:rPr>
              <a:t>docker</a:t>
            </a:r>
            <a:r>
              <a:rPr lang="it-IT" sz="2100" dirty="0">
                <a:latin typeface="Roboto"/>
                <a:ea typeface="Roboto"/>
                <a:cs typeface="Roboto"/>
              </a:rPr>
              <a:t> image del </a:t>
            </a:r>
            <a:r>
              <a:rPr lang="it-IT" sz="2100" dirty="0" err="1">
                <a:latin typeface="Roboto"/>
                <a:ea typeface="Roboto"/>
                <a:cs typeface="Roboto"/>
              </a:rPr>
              <a:t>toll</a:t>
            </a:r>
            <a:r>
              <a:rPr lang="it-IT" sz="2100" dirty="0">
                <a:latin typeface="Roboto"/>
                <a:ea typeface="Roboto"/>
                <a:cs typeface="Roboto"/>
              </a:rPr>
              <a:t>, è direttamente in </a:t>
            </a:r>
            <a:r>
              <a:rPr lang="it-IT" sz="2100" dirty="0" err="1">
                <a:latin typeface="Roboto"/>
                <a:ea typeface="Roboto"/>
                <a:cs typeface="Roboto"/>
              </a:rPr>
              <a:t>localhost</a:t>
            </a:r>
            <a:r>
              <a:rPr lang="it-IT" sz="2100" dirty="0">
                <a:latin typeface="Roboto"/>
                <a:ea typeface="Roboto"/>
                <a:cs typeface="Roboto"/>
              </a:rPr>
              <a:t> sulla porta d'ascolto 5000</a:t>
            </a:r>
            <a:endParaRPr lang="it-IT" sz="2100" dirty="0">
              <a:latin typeface="Aptos"/>
              <a:ea typeface="+mn-lt"/>
              <a:cs typeface="+mn-lt"/>
            </a:endParaRPr>
          </a:p>
        </p:txBody>
      </p:sp>
      <p:pic>
        <p:nvPicPr>
          <p:cNvPr id="4" name="Immagine 3" descr="Immagine che contiene testo, schermata, software, Software multimediale&#10;&#10;Descrizione generata automaticamente">
            <a:extLst>
              <a:ext uri="{FF2B5EF4-FFF2-40B4-BE49-F238E27FC236}">
                <a16:creationId xmlns:a16="http://schemas.microsoft.com/office/drawing/2014/main" id="{844CFDA1-3F0B-AC78-14F0-D953C20D1CB7}"/>
              </a:ext>
            </a:extLst>
          </p:cNvPr>
          <p:cNvPicPr>
            <a:picLocks noChangeAspect="1"/>
          </p:cNvPicPr>
          <p:nvPr/>
        </p:nvPicPr>
        <p:blipFill>
          <a:blip r:embed="rId3"/>
          <a:srcRect b="18776"/>
          <a:stretch/>
        </p:blipFill>
        <p:spPr>
          <a:xfrm>
            <a:off x="1534019" y="3823853"/>
            <a:ext cx="6072694" cy="1888355"/>
          </a:xfrm>
          <a:prstGeom prst="rect">
            <a:avLst/>
          </a:prstGeom>
        </p:spPr>
      </p:pic>
    </p:spTree>
    <p:extLst>
      <p:ext uri="{BB962C8B-B14F-4D97-AF65-F5344CB8AC3E}">
        <p14:creationId xmlns:p14="http://schemas.microsoft.com/office/powerpoint/2010/main" val="1855036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err="1">
                <a:ea typeface="+mj-lt"/>
                <a:cs typeface="+mj-lt"/>
              </a:rPr>
              <a:t>Containerization</a:t>
            </a:r>
            <a:r>
              <a:rPr lang="it-IT" sz="3600" dirty="0">
                <a:ea typeface="+mj-lt"/>
                <a:cs typeface="+mj-lt"/>
              </a:rPr>
              <a:t>: Docker Image    </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6" name="Immagine 5" descr="Immagine che contiene testo, schermata, software, Icona del computer&#10;&#10;Descrizione generata automaticamente">
            <a:extLst>
              <a:ext uri="{FF2B5EF4-FFF2-40B4-BE49-F238E27FC236}">
                <a16:creationId xmlns:a16="http://schemas.microsoft.com/office/drawing/2014/main" id="{EF9B43C1-0364-F6EC-8BC5-E6B7B32BAF9D}"/>
              </a:ext>
            </a:extLst>
          </p:cNvPr>
          <p:cNvPicPr>
            <a:picLocks noChangeAspect="1"/>
          </p:cNvPicPr>
          <p:nvPr/>
        </p:nvPicPr>
        <p:blipFill>
          <a:blip r:embed="rId3"/>
          <a:stretch>
            <a:fillRect/>
          </a:stretch>
        </p:blipFill>
        <p:spPr>
          <a:xfrm>
            <a:off x="0" y="2821259"/>
            <a:ext cx="9113584" cy="3465241"/>
          </a:xfrm>
          <a:prstGeom prst="rect">
            <a:avLst/>
          </a:prstGeom>
        </p:spPr>
      </p:pic>
    </p:spTree>
    <p:extLst>
      <p:ext uri="{BB962C8B-B14F-4D97-AF65-F5344CB8AC3E}">
        <p14:creationId xmlns:p14="http://schemas.microsoft.com/office/powerpoint/2010/main" val="45068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82723" y="1464674"/>
            <a:ext cx="7457037" cy="1165860"/>
          </a:xfrm>
        </p:spPr>
        <p:txBody>
          <a:bodyPr anchor="ctr">
            <a:normAutofit/>
          </a:bodyPr>
          <a:lstStyle/>
          <a:p>
            <a:r>
              <a:rPr lang="it-IT" sz="3600" dirty="0">
                <a:ea typeface="+mj-lt"/>
                <a:cs typeface="+mj-lt"/>
              </a:rPr>
              <a:t>Alternative: Deployment e </a:t>
            </a:r>
            <a:r>
              <a:rPr lang="it-IT" sz="3600" dirty="0" err="1">
                <a:ea typeface="+mj-lt"/>
                <a:cs typeface="+mj-lt"/>
              </a:rPr>
              <a:t>servicing</a:t>
            </a:r>
            <a:r>
              <a:rPr lang="it-IT" sz="3600" dirty="0">
                <a:ea typeface="+mj-lt"/>
                <a:cs typeface="+mj-lt"/>
              </a:rPr>
              <a:t> in </a:t>
            </a:r>
            <a:r>
              <a:rPr lang="it-IT" sz="3600" dirty="0" err="1">
                <a:ea typeface="+mj-lt"/>
                <a:cs typeface="+mj-lt"/>
              </a:rPr>
              <a:t>Kubernetes</a:t>
            </a:r>
            <a:r>
              <a:rPr lang="it-IT" sz="3600" dirty="0">
                <a:ea typeface="+mj-lt"/>
                <a:cs typeface="+mj-lt"/>
              </a:rPr>
              <a:t>   </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testo, schermata, software, numero&#10;&#10;Descrizione generata automaticamente">
            <a:extLst>
              <a:ext uri="{FF2B5EF4-FFF2-40B4-BE49-F238E27FC236}">
                <a16:creationId xmlns:a16="http://schemas.microsoft.com/office/drawing/2014/main" id="{26A140EC-332D-7483-0117-AF7AE6B9BAE2}"/>
              </a:ext>
            </a:extLst>
          </p:cNvPr>
          <p:cNvPicPr>
            <a:picLocks noChangeAspect="1"/>
          </p:cNvPicPr>
          <p:nvPr/>
        </p:nvPicPr>
        <p:blipFill>
          <a:blip r:embed="rId3"/>
          <a:stretch>
            <a:fillRect/>
          </a:stretch>
        </p:blipFill>
        <p:spPr>
          <a:xfrm>
            <a:off x="550069" y="2857500"/>
            <a:ext cx="7915275" cy="2571750"/>
          </a:xfrm>
          <a:prstGeom prst="rect">
            <a:avLst/>
          </a:prstGeom>
        </p:spPr>
      </p:pic>
    </p:spTree>
    <p:extLst>
      <p:ext uri="{BB962C8B-B14F-4D97-AF65-F5344CB8AC3E}">
        <p14:creationId xmlns:p14="http://schemas.microsoft.com/office/powerpoint/2010/main" val="2360359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60601" y="1435451"/>
            <a:ext cx="7457037" cy="1165860"/>
          </a:xfrm>
        </p:spPr>
        <p:txBody>
          <a:bodyPr anchor="ctr">
            <a:normAutofit/>
          </a:bodyPr>
          <a:lstStyle/>
          <a:p>
            <a:r>
              <a:rPr lang="it-IT" sz="3600" dirty="0" err="1">
                <a:ea typeface="+mj-lt"/>
                <a:cs typeface="+mj-lt"/>
              </a:rPr>
              <a:t>Experimentation</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Danza, cartone animato, ballo&#10;&#10;Descrizione generata automaticamente">
            <a:extLst>
              <a:ext uri="{FF2B5EF4-FFF2-40B4-BE49-F238E27FC236}">
                <a16:creationId xmlns:a16="http://schemas.microsoft.com/office/drawing/2014/main" id="{E108F439-2A0A-3DAC-B961-4DB5527E9063}"/>
              </a:ext>
            </a:extLst>
          </p:cNvPr>
          <p:cNvPicPr>
            <a:picLocks noChangeAspect="1"/>
          </p:cNvPicPr>
          <p:nvPr/>
        </p:nvPicPr>
        <p:blipFill>
          <a:blip r:embed="rId3"/>
          <a:srcRect l="38187" t="6569" r="36426" b="6510"/>
          <a:stretch/>
        </p:blipFill>
        <p:spPr>
          <a:xfrm>
            <a:off x="7339500" y="2880349"/>
            <a:ext cx="1074455" cy="2806049"/>
          </a:xfrm>
          <a:prstGeom prst="rect">
            <a:avLst/>
          </a:prstGeom>
        </p:spPr>
      </p:pic>
      <p:sp>
        <p:nvSpPr>
          <p:cNvPr id="6" name="CasellaDiTesto 5">
            <a:extLst>
              <a:ext uri="{FF2B5EF4-FFF2-40B4-BE49-F238E27FC236}">
                <a16:creationId xmlns:a16="http://schemas.microsoft.com/office/drawing/2014/main" id="{4937A7C0-6FD5-ED8B-88EE-4304A46F5206}"/>
              </a:ext>
            </a:extLst>
          </p:cNvPr>
          <p:cNvSpPr txBox="1"/>
          <p:nvPr/>
        </p:nvSpPr>
        <p:spPr>
          <a:xfrm>
            <a:off x="548644" y="3032637"/>
            <a:ext cx="6155062" cy="2654573"/>
          </a:xfrm>
          <a:prstGeom prst="rect">
            <a:avLst/>
          </a:prstGeom>
          <a:noFill/>
        </p:spPr>
        <p:txBody>
          <a:bodyPr wrap="square" lIns="68580" tIns="34290" rIns="68580" bIns="34290" rtlCol="0" anchor="t">
            <a:spAutoFit/>
          </a:bodyPr>
          <a:lstStyle/>
          <a:p>
            <a:pPr algn="just"/>
            <a:r>
              <a:rPr lang="it-IT" sz="2400" dirty="0"/>
              <a:t>Le pipeline in </a:t>
            </a:r>
            <a:r>
              <a:rPr lang="it-IT" sz="2400" dirty="0" err="1"/>
              <a:t>MLflow</a:t>
            </a:r>
            <a:r>
              <a:rPr lang="it-IT" sz="2400" dirty="0"/>
              <a:t> si concretizzano negli esperimenti eseguibili tramite script </a:t>
            </a:r>
            <a:r>
              <a:rPr lang="it-IT" sz="2400" dirty="0" err="1"/>
              <a:t>python</a:t>
            </a:r>
            <a:r>
              <a:rPr lang="it-IT" sz="2400" dirty="0"/>
              <a:t> o recipe</a:t>
            </a:r>
            <a:endParaRPr lang="it-IT" sz="1350"/>
          </a:p>
          <a:p>
            <a:pPr algn="just"/>
            <a:endParaRPr lang="it-IT" sz="2400"/>
          </a:p>
          <a:p>
            <a:pPr algn="just"/>
            <a:r>
              <a:rPr lang="it-IT" sz="2400" dirty="0"/>
              <a:t>Eseguiremo esperimenti che vanno dalla creazione di un modello alla messa in produzione di un modello qualificato.</a:t>
            </a:r>
          </a:p>
        </p:txBody>
      </p:sp>
      <p:pic>
        <p:nvPicPr>
          <p:cNvPr id="7" name="Immagine 6" descr="Immagine che contiene modello, punto, monocromatico&#10;&#10;Descrizione generata automaticamente">
            <a:extLst>
              <a:ext uri="{FF2B5EF4-FFF2-40B4-BE49-F238E27FC236}">
                <a16:creationId xmlns:a16="http://schemas.microsoft.com/office/drawing/2014/main" id="{332C1C9F-7A7D-E162-E94E-9790C22CD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103" y="1123951"/>
            <a:ext cx="1605728" cy="1605728"/>
          </a:xfrm>
          <a:prstGeom prst="rect">
            <a:avLst/>
          </a:prstGeom>
        </p:spPr>
      </p:pic>
    </p:spTree>
    <p:extLst>
      <p:ext uri="{BB962C8B-B14F-4D97-AF65-F5344CB8AC3E}">
        <p14:creationId xmlns:p14="http://schemas.microsoft.com/office/powerpoint/2010/main" val="2257097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Case-Study: Wine Quality </a:t>
            </a:r>
            <a:r>
              <a:rPr lang="it-IT" sz="3600" dirty="0" err="1">
                <a:ea typeface="+mj-lt"/>
                <a:cs typeface="+mj-lt"/>
              </a:rPr>
              <a:t>Prediction</a:t>
            </a:r>
            <a:endParaRPr lang="it-IT" sz="3600" dirty="0"/>
          </a:p>
        </p:txBody>
      </p:sp>
      <p:sp>
        <p:nvSpPr>
          <p:cNvPr id="3" name="Segnaposto contenuto 2">
            <a:extLst>
              <a:ext uri="{FF2B5EF4-FFF2-40B4-BE49-F238E27FC236}">
                <a16:creationId xmlns:a16="http://schemas.microsoft.com/office/drawing/2014/main" id="{7919B4F1-2C86-9883-8276-5CD82C4D9BE6}"/>
              </a:ext>
            </a:extLst>
          </p:cNvPr>
          <p:cNvSpPr>
            <a:spLocks noGrp="1"/>
          </p:cNvSpPr>
          <p:nvPr>
            <p:ph idx="1"/>
          </p:nvPr>
        </p:nvSpPr>
        <p:spPr>
          <a:xfrm>
            <a:off x="395647" y="2856039"/>
            <a:ext cx="4176353" cy="2728203"/>
          </a:xfrm>
        </p:spPr>
        <p:txBody>
          <a:bodyPr vert="horz" lIns="68580" tIns="34290" rIns="68580" bIns="34290" rtlCol="0" anchor="ctr">
            <a:noAutofit/>
          </a:bodyPr>
          <a:lstStyle/>
          <a:p>
            <a:pPr marL="0" indent="0">
              <a:buNone/>
            </a:pPr>
            <a:r>
              <a:rPr lang="it-IT" dirty="0">
                <a:latin typeface="Roboto" panose="02000000000000000000" pitchFamily="2" charset="0"/>
                <a:ea typeface="Roboto" panose="02000000000000000000" pitchFamily="2" charset="0"/>
                <a:cs typeface="Roboto" panose="02000000000000000000" pitchFamily="2" charset="0"/>
              </a:rPr>
              <a:t>Addestreremo una rete che sarà in grado di valutare la qualità del vino </a:t>
            </a:r>
            <a:endParaRPr lang="it-IT"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5" name="Immagine 4" descr="Immagine che contiene Cartoni animati, cartone animato, Viso umano, illustrazione&#10;&#10;Descrizione generata automaticamente">
            <a:extLst>
              <a:ext uri="{FF2B5EF4-FFF2-40B4-BE49-F238E27FC236}">
                <a16:creationId xmlns:a16="http://schemas.microsoft.com/office/drawing/2014/main" id="{63ECB4F9-A97F-438F-72E8-4ED661001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647" y="2953597"/>
            <a:ext cx="3439745" cy="2586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9077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AD19B-FF00-7F9A-8805-E84BF9C1A5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81AF3BF-A486-8CC0-D60C-6A1173587BF3}"/>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sp>
        <p:nvSpPr>
          <p:cNvPr id="5" name="Segnaposto contenuto 4">
            <a:extLst>
              <a:ext uri="{FF2B5EF4-FFF2-40B4-BE49-F238E27FC236}">
                <a16:creationId xmlns:a16="http://schemas.microsoft.com/office/drawing/2014/main" id="{9FFA5245-357E-3832-0888-32A508DFD197}"/>
              </a:ext>
            </a:extLst>
          </p:cNvPr>
          <p:cNvSpPr>
            <a:spLocks noGrp="1"/>
          </p:cNvSpPr>
          <p:nvPr>
            <p:ph idx="1"/>
          </p:nvPr>
        </p:nvSpPr>
        <p:spPr>
          <a:xfrm>
            <a:off x="480060" y="2601311"/>
            <a:ext cx="4327914" cy="3049164"/>
          </a:xfrm>
        </p:spPr>
        <p:txBody>
          <a:bodyPr>
            <a:normAutofit lnSpcReduction="10000"/>
          </a:bodyPr>
          <a:lstStyle/>
          <a:p>
            <a:pPr marL="214313" indent="-214313" algn="just">
              <a:buFont typeface="Arial"/>
              <a:buChar char="•"/>
            </a:pPr>
            <a:r>
              <a:rPr lang="it-IT" sz="1200" b="1" dirty="0">
                <a:ea typeface="+mn-lt"/>
                <a:cs typeface="+mn-lt"/>
              </a:rPr>
              <a:t>Configurazione del tracciamento MLflow</a:t>
            </a:r>
            <a:r>
              <a:rPr lang="it-IT" sz="1200" dirty="0">
                <a:ea typeface="+mn-lt"/>
                <a:cs typeface="+mn-lt"/>
              </a:rPr>
              <a:t>: Lo script imposta l'URL di tracciamento per MLflow e definisce un esperimento chiamato "Wine Quality </a:t>
            </a:r>
            <a:r>
              <a:rPr lang="it-IT" sz="1200" dirty="0" err="1">
                <a:ea typeface="+mn-lt"/>
                <a:cs typeface="+mn-lt"/>
              </a:rPr>
              <a:t>Prediction</a:t>
            </a:r>
            <a:r>
              <a:rPr lang="it-IT" sz="1200" dirty="0">
                <a:ea typeface="+mn-lt"/>
                <a:cs typeface="+mn-lt"/>
              </a:rPr>
              <a:t>".</a:t>
            </a:r>
            <a:endParaRPr lang="it-IT" sz="1200" dirty="0"/>
          </a:p>
          <a:p>
            <a:pPr marL="214313" indent="-214313" algn="just">
              <a:buFont typeface="Arial"/>
              <a:buChar char="•"/>
            </a:pPr>
            <a:r>
              <a:rPr lang="it-IT" sz="1200" b="1" dirty="0">
                <a:ea typeface="+mn-lt"/>
                <a:cs typeface="+mn-lt"/>
              </a:rPr>
              <a:t>Caricamento e preparazione del dataset</a:t>
            </a:r>
            <a:r>
              <a:rPr lang="it-IT" sz="1200" dirty="0">
                <a:ea typeface="+mn-lt"/>
                <a:cs typeface="+mn-lt"/>
              </a:rPr>
              <a:t>: Utilizza il dataset del vino dalla UCI Machine Learning Repository, estraendo il target 'quality' e suddividendo i dati in set di addestramento e test.</a:t>
            </a:r>
            <a:endParaRPr lang="it-IT" sz="1200" dirty="0"/>
          </a:p>
          <a:p>
            <a:pPr marL="214313" indent="-214313" algn="just">
              <a:buFont typeface="Arial"/>
              <a:buChar char="•"/>
            </a:pPr>
            <a:r>
              <a:rPr lang="it-IT" sz="1200" b="1" dirty="0">
                <a:ea typeface="+mn-lt"/>
                <a:cs typeface="+mn-lt"/>
              </a:rPr>
              <a:t>Definizione della funzione di addestramento e logging</a:t>
            </a:r>
            <a:r>
              <a:rPr lang="it-IT" sz="1200" dirty="0">
                <a:ea typeface="+mn-lt"/>
                <a:cs typeface="+mn-lt"/>
              </a:rPr>
              <a:t>: La funzione </a:t>
            </a:r>
            <a:r>
              <a:rPr lang="it-IT" sz="1200" dirty="0" err="1">
                <a:latin typeface="Neue Haas Grotesk Text Pro"/>
              </a:rPr>
              <a:t>train_and_log_model</a:t>
            </a:r>
            <a:r>
              <a:rPr lang="it-IT" sz="1200" dirty="0">
                <a:ea typeface="+mn-lt"/>
                <a:cs typeface="+mn-lt"/>
              </a:rPr>
              <a:t> è responsabile dell'addestramento del modello </a:t>
            </a:r>
            <a:r>
              <a:rPr lang="it-IT" sz="1200" dirty="0" err="1">
                <a:ea typeface="+mn-lt"/>
                <a:cs typeface="+mn-lt"/>
              </a:rPr>
              <a:t>ElasticNet</a:t>
            </a:r>
            <a:r>
              <a:rPr lang="it-IT" sz="1200" dirty="0">
                <a:ea typeface="+mn-lt"/>
                <a:cs typeface="+mn-lt"/>
              </a:rPr>
              <a:t> e del logging dei parametri e delle metriche con MLflow.</a:t>
            </a:r>
            <a:endParaRPr lang="it-IT" sz="1200" dirty="0"/>
          </a:p>
          <a:p>
            <a:pPr marL="214313" indent="-214313" algn="just">
              <a:buFont typeface="Arial"/>
              <a:buChar char="•"/>
            </a:pPr>
            <a:r>
              <a:rPr lang="it-IT" sz="1200" b="1" dirty="0">
                <a:ea typeface="+mn-lt"/>
                <a:cs typeface="+mn-lt"/>
              </a:rPr>
              <a:t>Addestramento del modello </a:t>
            </a:r>
            <a:r>
              <a:rPr lang="it-IT" sz="1200" b="1" dirty="0" err="1">
                <a:ea typeface="+mn-lt"/>
                <a:cs typeface="+mn-lt"/>
              </a:rPr>
              <a:t>ElasticNet</a:t>
            </a:r>
            <a:r>
              <a:rPr lang="it-IT" sz="1200" dirty="0">
                <a:ea typeface="+mn-lt"/>
                <a:cs typeface="+mn-lt"/>
              </a:rPr>
              <a:t>: Il modello viene addestrato con parametri configurabili (</a:t>
            </a:r>
            <a:r>
              <a:rPr lang="it-IT" sz="1200" dirty="0">
                <a:latin typeface="Neue Haas Grotesk Text Pro"/>
              </a:rPr>
              <a:t>alpha</a:t>
            </a:r>
            <a:r>
              <a:rPr lang="it-IT" sz="1200" dirty="0">
                <a:ea typeface="+mn-lt"/>
                <a:cs typeface="+mn-lt"/>
              </a:rPr>
              <a:t> e </a:t>
            </a:r>
            <a:r>
              <a:rPr lang="it-IT" sz="1200" dirty="0">
                <a:latin typeface="Neue Haas Grotesk Text Pro"/>
              </a:rPr>
              <a:t>l1_ratio</a:t>
            </a:r>
            <a:r>
              <a:rPr lang="it-IT" sz="1200" dirty="0">
                <a:ea typeface="+mn-lt"/>
                <a:cs typeface="+mn-lt"/>
              </a:rPr>
              <a:t>), utilizzando il set di addestramento.</a:t>
            </a:r>
            <a:endParaRPr lang="it-IT" sz="1200" dirty="0"/>
          </a:p>
          <a:p>
            <a:pPr marL="214313" indent="-214313" algn="just">
              <a:buFont typeface="Arial"/>
              <a:buChar char="•"/>
            </a:pPr>
            <a:r>
              <a:rPr lang="it-IT" sz="1200" b="1" dirty="0">
                <a:ea typeface="+mn-lt"/>
                <a:cs typeface="+mn-lt"/>
              </a:rPr>
              <a:t>Calcolo e logging delle metriche</a:t>
            </a:r>
            <a:r>
              <a:rPr lang="it-IT" sz="1200" dirty="0">
                <a:ea typeface="+mn-lt"/>
                <a:cs typeface="+mn-lt"/>
              </a:rPr>
              <a:t>: Le metriche di valutazione, come RMSE, MAE e R², vengono calcolate e registrate per monitorare le prestazioni del modello.</a:t>
            </a:r>
            <a:endParaRPr lang="it-IT" sz="1200" dirty="0"/>
          </a:p>
        </p:txBody>
      </p:sp>
      <p:pic>
        <p:nvPicPr>
          <p:cNvPr id="6" name="Immagine 5">
            <a:extLst>
              <a:ext uri="{FF2B5EF4-FFF2-40B4-BE49-F238E27FC236}">
                <a16:creationId xmlns:a16="http://schemas.microsoft.com/office/drawing/2014/main" id="{C1A0C1E9-A2EF-45F3-C22E-D0D4715DFEE4}"/>
              </a:ext>
            </a:extLst>
          </p:cNvPr>
          <p:cNvPicPr>
            <a:picLocks noChangeAspect="1"/>
          </p:cNvPicPr>
          <p:nvPr/>
        </p:nvPicPr>
        <p:blipFill>
          <a:blip r:embed="rId3"/>
          <a:srcRect r="3181" b="2601"/>
          <a:stretch/>
        </p:blipFill>
        <p:spPr>
          <a:xfrm>
            <a:off x="4912160" y="2632017"/>
            <a:ext cx="3748515" cy="2841412"/>
          </a:xfrm>
          <a:prstGeom prst="rect">
            <a:avLst/>
          </a:prstGeom>
        </p:spPr>
      </p:pic>
    </p:spTree>
    <p:extLst>
      <p:ext uri="{BB962C8B-B14F-4D97-AF65-F5344CB8AC3E}">
        <p14:creationId xmlns:p14="http://schemas.microsoft.com/office/powerpoint/2010/main" val="1752363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D3586-95D8-1CD8-D073-A07A2B47196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E69FB27-C8BA-709C-4FC7-5B7D07CE9F18}"/>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sp>
        <p:nvSpPr>
          <p:cNvPr id="5" name="Segnaposto contenuto 4">
            <a:extLst>
              <a:ext uri="{FF2B5EF4-FFF2-40B4-BE49-F238E27FC236}">
                <a16:creationId xmlns:a16="http://schemas.microsoft.com/office/drawing/2014/main" id="{411A464A-6E70-2577-01E5-1E1612450303}"/>
              </a:ext>
            </a:extLst>
          </p:cNvPr>
          <p:cNvSpPr>
            <a:spLocks noGrp="1"/>
          </p:cNvSpPr>
          <p:nvPr>
            <p:ph idx="1"/>
          </p:nvPr>
        </p:nvSpPr>
        <p:spPr>
          <a:xfrm>
            <a:off x="480060" y="2601311"/>
            <a:ext cx="4785360" cy="3049164"/>
          </a:xfrm>
        </p:spPr>
        <p:txBody>
          <a:bodyPr>
            <a:normAutofit fontScale="92500"/>
          </a:bodyPr>
          <a:lstStyle/>
          <a:p>
            <a:pPr marL="214313" indent="-214313" algn="just">
              <a:buFont typeface="Arial"/>
              <a:buChar char="•"/>
            </a:pPr>
            <a:r>
              <a:rPr lang="it-IT" sz="1200" b="1" dirty="0">
                <a:ea typeface="+mn-lt"/>
                <a:cs typeface="+mn-lt"/>
              </a:rPr>
              <a:t>Logging delle metriche e parametri</a:t>
            </a:r>
            <a:r>
              <a:rPr lang="it-IT" sz="1200" dirty="0">
                <a:ea typeface="+mn-lt"/>
                <a:cs typeface="+mn-lt"/>
              </a:rPr>
              <a:t>: Lo script utilizza </a:t>
            </a:r>
            <a:r>
              <a:rPr lang="it-IT" sz="1200" dirty="0" err="1">
                <a:latin typeface="Neue Haas Grotesk Text Pro"/>
              </a:rPr>
              <a:t>mlflow.log_metric</a:t>
            </a:r>
            <a:r>
              <a:rPr lang="it-IT" sz="1200" dirty="0">
                <a:ea typeface="+mn-lt"/>
                <a:cs typeface="+mn-lt"/>
              </a:rPr>
              <a:t> per registrare le metriche di errore (RMSE, MAE e R²) e </a:t>
            </a:r>
            <a:r>
              <a:rPr lang="it-IT" sz="1200" dirty="0" err="1">
                <a:latin typeface="Neue Haas Grotesk Text Pro"/>
              </a:rPr>
              <a:t>mlflow.log_param</a:t>
            </a:r>
            <a:r>
              <a:rPr lang="it-IT" sz="1200" dirty="0">
                <a:ea typeface="+mn-lt"/>
                <a:cs typeface="+mn-lt"/>
              </a:rPr>
              <a:t> per tracciare i parametri del modello (</a:t>
            </a:r>
            <a:r>
              <a:rPr lang="it-IT" sz="1200" dirty="0">
                <a:latin typeface="Neue Haas Grotesk Text Pro"/>
              </a:rPr>
              <a:t>alpha</a:t>
            </a:r>
            <a:r>
              <a:rPr lang="it-IT" sz="1200" dirty="0">
                <a:ea typeface="+mn-lt"/>
                <a:cs typeface="+mn-lt"/>
              </a:rPr>
              <a:t> e </a:t>
            </a:r>
            <a:r>
              <a:rPr lang="it-IT" sz="1200" dirty="0">
                <a:latin typeface="Neue Haas Grotesk Text Pro"/>
              </a:rPr>
              <a:t>l1_ratio</a:t>
            </a:r>
            <a:r>
              <a:rPr lang="it-IT" sz="1200" dirty="0">
                <a:ea typeface="+mn-lt"/>
                <a:cs typeface="+mn-lt"/>
              </a:rPr>
              <a:t>).</a:t>
            </a:r>
            <a:endParaRPr lang="it-IT" sz="1200" dirty="0"/>
          </a:p>
          <a:p>
            <a:pPr marL="214313" indent="-214313" algn="just">
              <a:buFont typeface="Arial"/>
              <a:buChar char="•"/>
            </a:pPr>
            <a:r>
              <a:rPr lang="it-IT" sz="1200" b="1" dirty="0">
                <a:ea typeface="+mn-lt"/>
                <a:cs typeface="+mn-lt"/>
              </a:rPr>
              <a:t>Aggiunta di tag per l'esperimento</a:t>
            </a:r>
            <a:r>
              <a:rPr lang="it-IT" sz="1200" dirty="0">
                <a:ea typeface="+mn-lt"/>
                <a:cs typeface="+mn-lt"/>
              </a:rPr>
              <a:t>: Sono definiti dei tag per categorizzare l'esperimento, specificando il tipo di modello, il progetto, e la suddivisione dei dati, facilitando la ricerca e l'organizzazione degli esperimenti.</a:t>
            </a:r>
            <a:endParaRPr lang="it-IT" sz="1200" dirty="0"/>
          </a:p>
          <a:p>
            <a:pPr marL="214313" indent="-214313" algn="just">
              <a:buFont typeface="Arial"/>
              <a:buChar char="•"/>
            </a:pPr>
            <a:r>
              <a:rPr lang="it-IT" sz="1200" b="1" dirty="0">
                <a:ea typeface="+mn-lt"/>
                <a:cs typeface="+mn-lt"/>
              </a:rPr>
              <a:t>Logging degli artefatti visivi</a:t>
            </a:r>
            <a:r>
              <a:rPr lang="it-IT" sz="1200" dirty="0">
                <a:ea typeface="+mn-lt"/>
                <a:cs typeface="+mn-lt"/>
              </a:rPr>
              <a:t>: Viene generato un grafico che confronta i valori reali con le previsioni del modello e salvato come PNG. Questo grafico viene poi loggato come artefatto per l'analisi visiva dei risultati.</a:t>
            </a:r>
            <a:endParaRPr lang="it-IT" sz="1200" dirty="0"/>
          </a:p>
          <a:p>
            <a:pPr marL="214313" indent="-214313" algn="just">
              <a:buFont typeface="Arial"/>
              <a:buChar char="•"/>
            </a:pPr>
            <a:r>
              <a:rPr lang="it-IT" sz="1200" b="1" dirty="0">
                <a:ea typeface="+mn-lt"/>
                <a:cs typeface="+mn-lt"/>
              </a:rPr>
              <a:t>Salvataggio dei risultati come CSV</a:t>
            </a:r>
            <a:r>
              <a:rPr lang="it-IT" sz="1200" dirty="0">
                <a:ea typeface="+mn-lt"/>
                <a:cs typeface="+mn-lt"/>
              </a:rPr>
              <a:t>: I risultati delle previsioni vengono salvati in un file CSV, che viene registrato come artefatto in MLflow, rendendo disponibili i dati per ulteriori analisi.</a:t>
            </a:r>
            <a:endParaRPr lang="it-IT" sz="1200" dirty="0"/>
          </a:p>
          <a:p>
            <a:pPr marL="214313" indent="-214313" algn="just">
              <a:buFont typeface="Arial"/>
              <a:buChar char="•"/>
            </a:pPr>
            <a:r>
              <a:rPr lang="it-IT" sz="1200" b="1" dirty="0">
                <a:ea typeface="+mn-lt"/>
                <a:cs typeface="+mn-lt"/>
              </a:rPr>
              <a:t>Logging del modello e della firma</a:t>
            </a:r>
            <a:r>
              <a:rPr lang="it-IT" sz="1200" dirty="0">
                <a:ea typeface="+mn-lt"/>
                <a:cs typeface="+mn-lt"/>
              </a:rPr>
              <a:t>: L'esempio di input e la firma del modello vengono inferiti e loggati utilizzando </a:t>
            </a:r>
            <a:r>
              <a:rPr lang="it-IT" sz="1200" dirty="0" err="1">
                <a:latin typeface="Neue Haas Grotesk Text Pro"/>
              </a:rPr>
              <a:t>mlflow.sklearn.log_model</a:t>
            </a:r>
            <a:r>
              <a:rPr lang="it-IT" sz="1200" dirty="0">
                <a:ea typeface="+mn-lt"/>
                <a:cs typeface="+mn-lt"/>
              </a:rPr>
              <a:t>, assicurando che il modello possa essere riprodotto con lo stesso input per la produzione.</a:t>
            </a:r>
            <a:endParaRPr lang="it-IT" sz="1200" dirty="0"/>
          </a:p>
        </p:txBody>
      </p:sp>
      <p:pic>
        <p:nvPicPr>
          <p:cNvPr id="3" name="Immagine 2">
            <a:extLst>
              <a:ext uri="{FF2B5EF4-FFF2-40B4-BE49-F238E27FC236}">
                <a16:creationId xmlns:a16="http://schemas.microsoft.com/office/drawing/2014/main" id="{C83589C3-36D6-721B-085F-351E93933CF4}"/>
              </a:ext>
            </a:extLst>
          </p:cNvPr>
          <p:cNvPicPr>
            <a:picLocks noChangeAspect="1"/>
          </p:cNvPicPr>
          <p:nvPr/>
        </p:nvPicPr>
        <p:blipFill>
          <a:blip r:embed="rId3"/>
          <a:srcRect l="2693" t="1586" r="12940" b="1592"/>
          <a:stretch/>
        </p:blipFill>
        <p:spPr>
          <a:xfrm>
            <a:off x="5411287" y="2534741"/>
            <a:ext cx="3249388" cy="3096141"/>
          </a:xfrm>
          <a:prstGeom prst="rect">
            <a:avLst/>
          </a:prstGeom>
        </p:spPr>
      </p:pic>
    </p:spTree>
    <p:extLst>
      <p:ext uri="{BB962C8B-B14F-4D97-AF65-F5344CB8AC3E}">
        <p14:creationId xmlns:p14="http://schemas.microsoft.com/office/powerpoint/2010/main" val="574642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FC512-19AF-A9B3-E74A-4D4EFCB095A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6753CFF-7E74-C7F2-7265-E71B4EE392F4}"/>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sp>
        <p:nvSpPr>
          <p:cNvPr id="5" name="Segnaposto contenuto 4">
            <a:extLst>
              <a:ext uri="{FF2B5EF4-FFF2-40B4-BE49-F238E27FC236}">
                <a16:creationId xmlns:a16="http://schemas.microsoft.com/office/drawing/2014/main" id="{82A6661A-0139-2490-1401-4F0EF81B37CB}"/>
              </a:ext>
            </a:extLst>
          </p:cNvPr>
          <p:cNvSpPr>
            <a:spLocks noGrp="1"/>
          </p:cNvSpPr>
          <p:nvPr>
            <p:ph idx="1"/>
          </p:nvPr>
        </p:nvSpPr>
        <p:spPr>
          <a:xfrm>
            <a:off x="480060" y="2601311"/>
            <a:ext cx="3955744" cy="3049164"/>
          </a:xfrm>
        </p:spPr>
        <p:txBody>
          <a:bodyPr>
            <a:normAutofit/>
          </a:bodyPr>
          <a:lstStyle/>
          <a:p>
            <a:pPr marL="214313" indent="-214313" algn="just">
              <a:buFont typeface="Arial"/>
              <a:buChar char="•"/>
            </a:pPr>
            <a:r>
              <a:rPr lang="it-IT" sz="1125" b="1" dirty="0">
                <a:ea typeface="+mn-lt"/>
                <a:cs typeface="+mn-lt"/>
              </a:rPr>
              <a:t>Firma del modello e esempio di input</a:t>
            </a:r>
            <a:r>
              <a:rPr lang="it-IT" sz="1125" dirty="0">
                <a:ea typeface="+mn-lt"/>
                <a:cs typeface="+mn-lt"/>
              </a:rPr>
              <a:t>: Viene generata una firma del modello utilizzando </a:t>
            </a:r>
            <a:r>
              <a:rPr lang="it-IT" sz="1125" dirty="0" err="1">
                <a:latin typeface="Neue Haas Grotesk Text Pro"/>
              </a:rPr>
              <a:t>infer_signature</a:t>
            </a:r>
            <a:r>
              <a:rPr lang="it-IT" sz="1125" dirty="0">
                <a:ea typeface="+mn-lt"/>
                <a:cs typeface="+mn-lt"/>
              </a:rPr>
              <a:t> e viene preparato un esempio di input per garantire che il modello possa essere riutilizzato correttamente in ambienti di produzione con input coerenti.</a:t>
            </a:r>
            <a:endParaRPr lang="it-IT" sz="1125" dirty="0"/>
          </a:p>
          <a:p>
            <a:pPr marL="214313" indent="-214313" algn="just">
              <a:buFont typeface="Arial"/>
              <a:buChar char="•"/>
            </a:pPr>
            <a:r>
              <a:rPr lang="it-IT" sz="1125" b="1" dirty="0">
                <a:ea typeface="+mn-lt"/>
                <a:cs typeface="+mn-lt"/>
              </a:rPr>
              <a:t>Registrazione del modello con MLflow</a:t>
            </a:r>
            <a:r>
              <a:rPr lang="it-IT" sz="1125" dirty="0">
                <a:ea typeface="+mn-lt"/>
                <a:cs typeface="+mn-lt"/>
              </a:rPr>
              <a:t>: Il modello addestrato viene registrato nel Model Registry di MLflow con il nome "</a:t>
            </a:r>
            <a:r>
              <a:rPr lang="it-IT" sz="1125" dirty="0" err="1">
                <a:ea typeface="+mn-lt"/>
                <a:cs typeface="+mn-lt"/>
              </a:rPr>
              <a:t>WineQualityModel</a:t>
            </a:r>
            <a:r>
              <a:rPr lang="it-IT" sz="1125" dirty="0">
                <a:ea typeface="+mn-lt"/>
                <a:cs typeface="+mn-lt"/>
              </a:rPr>
              <a:t>". Questo include il logging della firma e dell'esempio di input per una gestione accurata del modello.</a:t>
            </a:r>
            <a:endParaRPr lang="it-IT" sz="1125" dirty="0"/>
          </a:p>
          <a:p>
            <a:pPr marL="214313" indent="-214313" algn="just">
              <a:buFont typeface="Arial"/>
              <a:buChar char="•"/>
            </a:pPr>
            <a:r>
              <a:rPr lang="it-IT" sz="1125" b="1" dirty="0">
                <a:ea typeface="+mn-lt"/>
                <a:cs typeface="+mn-lt"/>
              </a:rPr>
              <a:t>Esecuzione di più versioni del modello</a:t>
            </a:r>
            <a:r>
              <a:rPr lang="it-IT" sz="1125" dirty="0">
                <a:ea typeface="+mn-lt"/>
                <a:cs typeface="+mn-lt"/>
              </a:rPr>
              <a:t>: Lo script esegue più versioni del modello con diverse combinazioni di </a:t>
            </a:r>
            <a:r>
              <a:rPr lang="it-IT" sz="1125" dirty="0">
                <a:latin typeface="Neue Haas Grotesk Text Pro"/>
              </a:rPr>
              <a:t>alpha</a:t>
            </a:r>
            <a:r>
              <a:rPr lang="it-IT" sz="1125" dirty="0">
                <a:ea typeface="+mn-lt"/>
                <a:cs typeface="+mn-lt"/>
              </a:rPr>
              <a:t> e </a:t>
            </a:r>
            <a:r>
              <a:rPr lang="it-IT" sz="1125" dirty="0">
                <a:latin typeface="Neue Haas Grotesk Text Pro"/>
              </a:rPr>
              <a:t>l1_ratio</a:t>
            </a:r>
            <a:r>
              <a:rPr lang="it-IT" sz="1125" dirty="0">
                <a:ea typeface="+mn-lt"/>
                <a:cs typeface="+mn-lt"/>
              </a:rPr>
              <a:t>, registrando ogni esperimento separatamente per analizzare le prestazioni e confrontare le configurazioni dei parametri.</a:t>
            </a:r>
            <a:endParaRPr lang="it-IT" sz="1125" dirty="0"/>
          </a:p>
        </p:txBody>
      </p:sp>
      <p:pic>
        <p:nvPicPr>
          <p:cNvPr id="4" name="Immagine 3">
            <a:extLst>
              <a:ext uri="{FF2B5EF4-FFF2-40B4-BE49-F238E27FC236}">
                <a16:creationId xmlns:a16="http://schemas.microsoft.com/office/drawing/2014/main" id="{AF9D0D96-18BE-FB37-AE8C-2FCB94A722D2}"/>
              </a:ext>
            </a:extLst>
          </p:cNvPr>
          <p:cNvPicPr>
            <a:picLocks noChangeAspect="1"/>
          </p:cNvPicPr>
          <p:nvPr/>
        </p:nvPicPr>
        <p:blipFill>
          <a:blip r:embed="rId3"/>
          <a:srcRect r="6840"/>
          <a:stretch/>
        </p:blipFill>
        <p:spPr>
          <a:xfrm>
            <a:off x="4435804" y="2747678"/>
            <a:ext cx="4224871" cy="2520959"/>
          </a:xfrm>
          <a:prstGeom prst="rect">
            <a:avLst/>
          </a:prstGeom>
        </p:spPr>
      </p:pic>
    </p:spTree>
    <p:extLst>
      <p:ext uri="{BB962C8B-B14F-4D97-AF65-F5344CB8AC3E}">
        <p14:creationId xmlns:p14="http://schemas.microsoft.com/office/powerpoint/2010/main" val="4072281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14945-7526-582F-9201-77A80EB8B1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ABFDB6-8DF0-0AE6-2D7B-63F6C156F760}"/>
              </a:ext>
            </a:extLst>
          </p:cNvPr>
          <p:cNvSpPr>
            <a:spLocks noGrp="1"/>
          </p:cNvSpPr>
          <p:nvPr>
            <p:ph type="title"/>
          </p:nvPr>
        </p:nvSpPr>
        <p:spPr>
          <a:xfrm>
            <a:off x="994777" y="810983"/>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pic>
        <p:nvPicPr>
          <p:cNvPr id="7" name="Segnaposto contenuto 4" descr="Immagine che contiene testo, schermata, software, schermo&#10;&#10;Descrizione generata automaticamente">
            <a:extLst>
              <a:ext uri="{FF2B5EF4-FFF2-40B4-BE49-F238E27FC236}">
                <a16:creationId xmlns:a16="http://schemas.microsoft.com/office/drawing/2014/main" id="{475534C0-5BF0-E39B-02D6-1703983AFF86}"/>
              </a:ext>
            </a:extLst>
          </p:cNvPr>
          <p:cNvPicPr>
            <a:picLocks noGrp="1" noChangeAspect="1"/>
          </p:cNvPicPr>
          <p:nvPr>
            <p:ph idx="1"/>
          </p:nvPr>
        </p:nvPicPr>
        <p:blipFill>
          <a:blip r:embed="rId3"/>
          <a:stretch>
            <a:fillRect/>
          </a:stretch>
        </p:blipFill>
        <p:spPr>
          <a:xfrm>
            <a:off x="0" y="2319454"/>
            <a:ext cx="9162912" cy="3914078"/>
          </a:xfrm>
        </p:spPr>
      </p:pic>
    </p:spTree>
    <p:extLst>
      <p:ext uri="{BB962C8B-B14F-4D97-AF65-F5344CB8AC3E}">
        <p14:creationId xmlns:p14="http://schemas.microsoft.com/office/powerpoint/2010/main" val="2260463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2E8F9-1422-FE97-6048-9A5B4212AE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E377074-7E48-4B74-C603-7BD7AE1FDD76}"/>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Wine Quality </a:t>
            </a:r>
            <a:r>
              <a:rPr lang="it-IT" sz="3600" dirty="0" err="1">
                <a:ea typeface="+mj-lt"/>
                <a:cs typeface="+mj-lt"/>
              </a:rPr>
              <a:t>Prediction</a:t>
            </a:r>
            <a:endParaRPr lang="it-IT" sz="3600" dirty="0" err="1"/>
          </a:p>
        </p:txBody>
      </p:sp>
      <p:pic>
        <p:nvPicPr>
          <p:cNvPr id="7" name="Immagine 6">
            <a:extLst>
              <a:ext uri="{FF2B5EF4-FFF2-40B4-BE49-F238E27FC236}">
                <a16:creationId xmlns:a16="http://schemas.microsoft.com/office/drawing/2014/main" id="{8D0F7C7A-BDCB-EEE8-EACC-7C3D4C0FA1A3}"/>
              </a:ext>
            </a:extLst>
          </p:cNvPr>
          <p:cNvPicPr>
            <a:picLocks noChangeAspect="1"/>
          </p:cNvPicPr>
          <p:nvPr/>
        </p:nvPicPr>
        <p:blipFill>
          <a:blip r:embed="rId3"/>
          <a:srcRect l="979" r="1000"/>
          <a:stretch/>
        </p:blipFill>
        <p:spPr>
          <a:xfrm>
            <a:off x="271829" y="3413068"/>
            <a:ext cx="8660298" cy="2834334"/>
          </a:xfrm>
          <a:prstGeom prst="rect">
            <a:avLst/>
          </a:prstGeom>
        </p:spPr>
      </p:pic>
      <p:sp>
        <p:nvSpPr>
          <p:cNvPr id="9" name="CasellaDiTesto 8">
            <a:extLst>
              <a:ext uri="{FF2B5EF4-FFF2-40B4-BE49-F238E27FC236}">
                <a16:creationId xmlns:a16="http://schemas.microsoft.com/office/drawing/2014/main" id="{1903776F-D2CB-E6AB-9B60-78E8A9CA8394}"/>
              </a:ext>
            </a:extLst>
          </p:cNvPr>
          <p:cNvSpPr txBox="1"/>
          <p:nvPr/>
        </p:nvSpPr>
        <p:spPr>
          <a:xfrm>
            <a:off x="211873" y="2397512"/>
            <a:ext cx="8660298" cy="105413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600" b="1" dirty="0">
                <a:ea typeface="+mn-lt"/>
                <a:cs typeface="+mn-lt"/>
              </a:rPr>
              <a:t>Selezione e promozione automatica della migliore versione del modello</a:t>
            </a:r>
            <a:r>
              <a:rPr lang="it-IT" sz="1600" dirty="0">
                <a:ea typeface="+mn-lt"/>
                <a:cs typeface="+mn-lt"/>
              </a:rPr>
              <a:t>: Lo script utilizza </a:t>
            </a:r>
            <a:r>
              <a:rPr lang="it-IT" sz="1600" dirty="0" err="1">
                <a:latin typeface="Neue Haas Grotesk Text Pro"/>
              </a:rPr>
              <a:t>MlflowClient</a:t>
            </a:r>
            <a:r>
              <a:rPr lang="it-IT" sz="1600" dirty="0">
                <a:ea typeface="+mn-lt"/>
                <a:cs typeface="+mn-lt"/>
              </a:rPr>
              <a:t> per cercare tutte le versioni del modello registrato, selezionando automaticamente quella con il valore di RMSE più basso e promuovendola allo stage "Production", facilitando il deployment del modello più performante.</a:t>
            </a:r>
            <a:endParaRPr lang="it-IT" sz="1600" dirty="0"/>
          </a:p>
        </p:txBody>
      </p:sp>
    </p:spTree>
    <p:extLst>
      <p:ext uri="{BB962C8B-B14F-4D97-AF65-F5344CB8AC3E}">
        <p14:creationId xmlns:p14="http://schemas.microsoft.com/office/powerpoint/2010/main" val="158901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B776-F797-E665-9959-EFECB4CFB102}"/>
              </a:ext>
            </a:extLst>
          </p:cNvPr>
          <p:cNvSpPr>
            <a:spLocks noGrp="1"/>
          </p:cNvSpPr>
          <p:nvPr>
            <p:ph type="title"/>
          </p:nvPr>
        </p:nvSpPr>
        <p:spPr/>
        <p:txBody>
          <a:bodyPr/>
          <a:lstStyle/>
          <a:p>
            <a:r>
              <a:rPr lang="en-US" dirty="0"/>
              <a:t>Bringing  ML/AI Models into Production:  Solution?  </a:t>
            </a:r>
          </a:p>
        </p:txBody>
      </p:sp>
      <p:sp>
        <p:nvSpPr>
          <p:cNvPr id="5" name="Oval 4">
            <a:extLst>
              <a:ext uri="{FF2B5EF4-FFF2-40B4-BE49-F238E27FC236}">
                <a16:creationId xmlns:a16="http://schemas.microsoft.com/office/drawing/2014/main" id="{2386316B-2849-6FC5-260D-D4701625E49D}"/>
              </a:ext>
            </a:extLst>
          </p:cNvPr>
          <p:cNvSpPr/>
          <p:nvPr/>
        </p:nvSpPr>
        <p:spPr>
          <a:xfrm>
            <a:off x="532882" y="1663207"/>
            <a:ext cx="1526583" cy="134835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3E3983A-5FA3-053D-CE82-0E0832E50590}"/>
              </a:ext>
            </a:extLst>
          </p:cNvPr>
          <p:cNvSpPr/>
          <p:nvPr/>
        </p:nvSpPr>
        <p:spPr>
          <a:xfrm>
            <a:off x="7054640" y="1603696"/>
            <a:ext cx="1526583" cy="13483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6CA683F3-D33E-5A06-95EC-028E72B31496}"/>
              </a:ext>
            </a:extLst>
          </p:cNvPr>
          <p:cNvSpPr/>
          <p:nvPr/>
        </p:nvSpPr>
        <p:spPr>
          <a:xfrm>
            <a:off x="945049" y="2234061"/>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ylinder 7">
            <a:extLst>
              <a:ext uri="{FF2B5EF4-FFF2-40B4-BE49-F238E27FC236}">
                <a16:creationId xmlns:a16="http://schemas.microsoft.com/office/drawing/2014/main" id="{9AF36AB8-1F96-BE57-8EDB-12F7A54A48EB}"/>
              </a:ext>
            </a:extLst>
          </p:cNvPr>
          <p:cNvSpPr/>
          <p:nvPr/>
        </p:nvSpPr>
        <p:spPr>
          <a:xfrm>
            <a:off x="7518148" y="2196106"/>
            <a:ext cx="593756" cy="24797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712E2-9F19-DBEC-3F21-D7B9E0BD3409}"/>
              </a:ext>
            </a:extLst>
          </p:cNvPr>
          <p:cNvSpPr txBox="1"/>
          <p:nvPr/>
        </p:nvSpPr>
        <p:spPr>
          <a:xfrm>
            <a:off x="166985" y="2993105"/>
            <a:ext cx="2258374" cy="523220"/>
          </a:xfrm>
          <a:prstGeom prst="rect">
            <a:avLst/>
          </a:prstGeom>
          <a:noFill/>
        </p:spPr>
        <p:txBody>
          <a:bodyPr wrap="none" rtlCol="0">
            <a:spAutoFit/>
          </a:bodyPr>
          <a:lstStyle/>
          <a:p>
            <a:pPr algn="ctr"/>
            <a:r>
              <a:rPr lang="en-US" sz="1400" dirty="0"/>
              <a:t>Model Development</a:t>
            </a:r>
          </a:p>
          <a:p>
            <a:pPr algn="ctr"/>
            <a:r>
              <a:rPr lang="en-US" sz="1400" dirty="0"/>
              <a:t>(Development Environment)</a:t>
            </a:r>
          </a:p>
        </p:txBody>
      </p:sp>
      <p:sp>
        <p:nvSpPr>
          <p:cNvPr id="10" name="TextBox 9">
            <a:extLst>
              <a:ext uri="{FF2B5EF4-FFF2-40B4-BE49-F238E27FC236}">
                <a16:creationId xmlns:a16="http://schemas.microsoft.com/office/drawing/2014/main" id="{9CC1F561-AED3-5514-8663-DB19941C4B2D}"/>
              </a:ext>
            </a:extLst>
          </p:cNvPr>
          <p:cNvSpPr txBox="1"/>
          <p:nvPr/>
        </p:nvSpPr>
        <p:spPr>
          <a:xfrm>
            <a:off x="6596445" y="2993105"/>
            <a:ext cx="2335120" cy="523220"/>
          </a:xfrm>
          <a:prstGeom prst="rect">
            <a:avLst/>
          </a:prstGeom>
          <a:noFill/>
        </p:spPr>
        <p:txBody>
          <a:bodyPr wrap="square" rtlCol="0">
            <a:spAutoFit/>
          </a:bodyPr>
          <a:lstStyle/>
          <a:p>
            <a:pPr algn="ctr"/>
            <a:r>
              <a:rPr lang="en-US" sz="1400" dirty="0"/>
              <a:t>Model Deployment </a:t>
            </a:r>
          </a:p>
          <a:p>
            <a:pPr algn="ctr"/>
            <a:r>
              <a:rPr lang="en-US" sz="1400" dirty="0"/>
              <a:t>(Production Environment)</a:t>
            </a:r>
          </a:p>
        </p:txBody>
      </p:sp>
      <p:sp>
        <p:nvSpPr>
          <p:cNvPr id="11" name="Arrow: Right 10">
            <a:extLst>
              <a:ext uri="{FF2B5EF4-FFF2-40B4-BE49-F238E27FC236}">
                <a16:creationId xmlns:a16="http://schemas.microsoft.com/office/drawing/2014/main" id="{C4ED6B22-58C8-FA55-EA9D-87206135D894}"/>
              </a:ext>
            </a:extLst>
          </p:cNvPr>
          <p:cNvSpPr/>
          <p:nvPr/>
        </p:nvSpPr>
        <p:spPr>
          <a:xfrm>
            <a:off x="2525879" y="2268465"/>
            <a:ext cx="4383741" cy="351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C68C5CF-F2C1-3F6C-630A-C8A2C6732D69}"/>
              </a:ext>
            </a:extLst>
          </p:cNvPr>
          <p:cNvSpPr txBox="1"/>
          <p:nvPr/>
        </p:nvSpPr>
        <p:spPr>
          <a:xfrm>
            <a:off x="2342592" y="1833816"/>
            <a:ext cx="3833998" cy="369332"/>
          </a:xfrm>
          <a:prstGeom prst="rect">
            <a:avLst/>
          </a:prstGeom>
          <a:noFill/>
        </p:spPr>
        <p:txBody>
          <a:bodyPr wrap="none" rtlCol="0">
            <a:spAutoFit/>
          </a:bodyPr>
          <a:lstStyle/>
          <a:p>
            <a:r>
              <a:rPr lang="en-US" b="1" dirty="0">
                <a:solidFill>
                  <a:srgbClr val="00B0F0"/>
                </a:solidFill>
              </a:rPr>
              <a:t>Fast, Reliable, Automated, Continuous</a:t>
            </a:r>
          </a:p>
        </p:txBody>
      </p:sp>
      <p:sp>
        <p:nvSpPr>
          <p:cNvPr id="15" name="TextBox 14">
            <a:extLst>
              <a:ext uri="{FF2B5EF4-FFF2-40B4-BE49-F238E27FC236}">
                <a16:creationId xmlns:a16="http://schemas.microsoft.com/office/drawing/2014/main" id="{7E66B26E-43EA-734B-2517-A2F49D7EC7C6}"/>
              </a:ext>
            </a:extLst>
          </p:cNvPr>
          <p:cNvSpPr txBox="1"/>
          <p:nvPr/>
        </p:nvSpPr>
        <p:spPr>
          <a:xfrm>
            <a:off x="2849578" y="3540887"/>
            <a:ext cx="3464295" cy="86177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en-US" sz="1600" dirty="0"/>
              <a:t>Practices and Methodologies </a:t>
            </a:r>
          </a:p>
          <a:p>
            <a:pPr marL="285750" indent="-285750">
              <a:buFont typeface="Arial" panose="020B0604020202020204" pitchFamily="34" charset="0"/>
              <a:buChar char="•"/>
            </a:pPr>
            <a:r>
              <a:rPr lang="en-US" sz="1600" dirty="0"/>
              <a:t>Technologies and Tools</a:t>
            </a:r>
          </a:p>
          <a:p>
            <a:pPr marL="285750" indent="-285750">
              <a:buFont typeface="Arial" panose="020B0604020202020204" pitchFamily="34" charset="0"/>
              <a:buChar char="•"/>
            </a:pPr>
            <a:r>
              <a:rPr lang="en-US" sz="1600" dirty="0"/>
              <a:t>Teams with Relevant Skills </a:t>
            </a:r>
          </a:p>
        </p:txBody>
      </p:sp>
      <p:pic>
        <p:nvPicPr>
          <p:cNvPr id="17" name="Graphic 16" descr="Checkmark with solid fill">
            <a:extLst>
              <a:ext uri="{FF2B5EF4-FFF2-40B4-BE49-F238E27FC236}">
                <a16:creationId xmlns:a16="http://schemas.microsoft.com/office/drawing/2014/main" id="{652268F8-6713-FEAB-436B-CD5C39E5E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5489" y="1997458"/>
            <a:ext cx="914400" cy="914400"/>
          </a:xfrm>
          <a:prstGeom prst="rect">
            <a:avLst/>
          </a:prstGeom>
        </p:spPr>
      </p:pic>
      <p:sp>
        <p:nvSpPr>
          <p:cNvPr id="18" name="Arrow: Down 17">
            <a:extLst>
              <a:ext uri="{FF2B5EF4-FFF2-40B4-BE49-F238E27FC236}">
                <a16:creationId xmlns:a16="http://schemas.microsoft.com/office/drawing/2014/main" id="{F149ABC1-FA4B-3BED-32D5-615C82F3424D}"/>
              </a:ext>
            </a:extLst>
          </p:cNvPr>
          <p:cNvSpPr/>
          <p:nvPr/>
        </p:nvSpPr>
        <p:spPr>
          <a:xfrm rot="10800000">
            <a:off x="4293380" y="2799323"/>
            <a:ext cx="278621" cy="717003"/>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BA84BF9-DC38-7194-4C7B-CB0C006A9F32}"/>
              </a:ext>
            </a:extLst>
          </p:cNvPr>
          <p:cNvSpPr txBox="1"/>
          <p:nvPr/>
        </p:nvSpPr>
        <p:spPr>
          <a:xfrm>
            <a:off x="4488970" y="3106238"/>
            <a:ext cx="894797" cy="369332"/>
          </a:xfrm>
          <a:prstGeom prst="rect">
            <a:avLst/>
          </a:prstGeom>
          <a:noFill/>
        </p:spPr>
        <p:txBody>
          <a:bodyPr wrap="none" rtlCol="0">
            <a:spAutoFit/>
          </a:bodyPr>
          <a:lstStyle/>
          <a:p>
            <a:r>
              <a:rPr lang="en-US" dirty="0"/>
              <a:t>Enable!</a:t>
            </a:r>
          </a:p>
        </p:txBody>
      </p:sp>
      <p:sp>
        <p:nvSpPr>
          <p:cNvPr id="20" name="Rectangle 19">
            <a:extLst>
              <a:ext uri="{FF2B5EF4-FFF2-40B4-BE49-F238E27FC236}">
                <a16:creationId xmlns:a16="http://schemas.microsoft.com/office/drawing/2014/main" id="{703CF71C-B304-FA8E-E1E5-9912A4C32D6A}"/>
              </a:ext>
            </a:extLst>
          </p:cNvPr>
          <p:cNvSpPr/>
          <p:nvPr/>
        </p:nvSpPr>
        <p:spPr>
          <a:xfrm>
            <a:off x="3340660" y="4396766"/>
            <a:ext cx="2184059"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MLOps</a:t>
            </a:r>
          </a:p>
        </p:txBody>
      </p:sp>
      <p:sp>
        <p:nvSpPr>
          <p:cNvPr id="3" name="Footer Placeholder 2">
            <a:extLst>
              <a:ext uri="{FF2B5EF4-FFF2-40B4-BE49-F238E27FC236}">
                <a16:creationId xmlns:a16="http://schemas.microsoft.com/office/drawing/2014/main" id="{953FCAC5-CBBD-05FB-2AB8-136F9C934216}"/>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164380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8" grpId="0" animBg="1"/>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5C2DA-666A-66B4-CB66-7BA414C335F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9CE19D1-B5FA-E737-B73A-ABCABF237482}"/>
              </a:ext>
            </a:extLst>
          </p:cNvPr>
          <p:cNvSpPr>
            <a:spLocks noGrp="1"/>
          </p:cNvSpPr>
          <p:nvPr>
            <p:ph type="title"/>
          </p:nvPr>
        </p:nvSpPr>
        <p:spPr>
          <a:xfrm>
            <a:off x="760601" y="1435451"/>
            <a:ext cx="7457037" cy="1165860"/>
          </a:xfrm>
        </p:spPr>
        <p:txBody>
          <a:bodyPr anchor="ctr">
            <a:normAutofit/>
          </a:bodyPr>
          <a:lstStyle/>
          <a:p>
            <a:r>
              <a:rPr lang="en-GB" sz="3600" dirty="0" err="1">
                <a:ea typeface="+mj-lt"/>
                <a:cs typeface="Calibri"/>
              </a:rPr>
              <a:t>Promozione</a:t>
            </a:r>
            <a:r>
              <a:rPr lang="en-GB" sz="3600" dirty="0">
                <a:ea typeface="+mj-lt"/>
                <a:cs typeface="Calibri"/>
              </a:rPr>
              <a:t> del </a:t>
            </a:r>
            <a:r>
              <a:rPr lang="en-GB" sz="3600" dirty="0" err="1">
                <a:ea typeface="+mj-lt"/>
                <a:cs typeface="Calibri"/>
              </a:rPr>
              <a:t>modello</a:t>
            </a:r>
            <a:r>
              <a:rPr lang="en-GB" sz="3600" dirty="0">
                <a:ea typeface="+mj-lt"/>
                <a:cs typeface="Calibri"/>
              </a:rPr>
              <a:t> a Production</a:t>
            </a:r>
            <a:endParaRPr lang="it-IT" sz="3600" dirty="0" err="1"/>
          </a:p>
        </p:txBody>
      </p:sp>
      <p:sp>
        <p:nvSpPr>
          <p:cNvPr id="9" name="CasellaDiTesto 8">
            <a:extLst>
              <a:ext uri="{FF2B5EF4-FFF2-40B4-BE49-F238E27FC236}">
                <a16:creationId xmlns:a16="http://schemas.microsoft.com/office/drawing/2014/main" id="{C8979F3E-CBBA-8381-C737-7772578AFD2D}"/>
              </a:ext>
            </a:extLst>
          </p:cNvPr>
          <p:cNvSpPr txBox="1"/>
          <p:nvPr/>
        </p:nvSpPr>
        <p:spPr>
          <a:xfrm>
            <a:off x="480059" y="2528515"/>
            <a:ext cx="8077595"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1350" dirty="0">
                <a:ea typeface="+mn-lt"/>
                <a:cs typeface="+mn-lt"/>
              </a:rPr>
              <a:t>L'interfaccia di MLflow Model Registry mostra diverse versioni del modello "</a:t>
            </a:r>
            <a:r>
              <a:rPr lang="it-IT" sz="1350" dirty="0" err="1">
                <a:ea typeface="+mn-lt"/>
                <a:cs typeface="+mn-lt"/>
              </a:rPr>
              <a:t>WineQualityModel</a:t>
            </a:r>
            <a:r>
              <a:rPr lang="it-IT" sz="1350" dirty="0">
                <a:ea typeface="+mn-lt"/>
                <a:cs typeface="+mn-lt"/>
              </a:rPr>
              <a:t>"; la Versione 26 con lo stato "Champion" è promossa a "Production".</a:t>
            </a:r>
            <a:endParaRPr lang="it-IT" sz="1350" dirty="0"/>
          </a:p>
        </p:txBody>
      </p:sp>
      <p:grpSp>
        <p:nvGrpSpPr>
          <p:cNvPr id="5" name="Group 4">
            <a:extLst>
              <a:ext uri="{FF2B5EF4-FFF2-40B4-BE49-F238E27FC236}">
                <a16:creationId xmlns:a16="http://schemas.microsoft.com/office/drawing/2014/main" id="{805CAEE6-2382-3868-C174-40C619DBC8C0}"/>
              </a:ext>
            </a:extLst>
          </p:cNvPr>
          <p:cNvGrpSpPr/>
          <p:nvPr/>
        </p:nvGrpSpPr>
        <p:grpSpPr>
          <a:xfrm>
            <a:off x="0" y="3124882"/>
            <a:ext cx="9144000" cy="3454337"/>
            <a:chOff x="558660" y="3124883"/>
            <a:chExt cx="8047802" cy="2548134"/>
          </a:xfrm>
        </p:grpSpPr>
        <p:pic>
          <p:nvPicPr>
            <p:cNvPr id="3" name="Immagine 2">
              <a:extLst>
                <a:ext uri="{FF2B5EF4-FFF2-40B4-BE49-F238E27FC236}">
                  <a16:creationId xmlns:a16="http://schemas.microsoft.com/office/drawing/2014/main" id="{46DC5C71-B5F0-269A-8F70-C8F47A339880}"/>
                </a:ext>
              </a:extLst>
            </p:cNvPr>
            <p:cNvPicPr>
              <a:picLocks noChangeAspect="1"/>
            </p:cNvPicPr>
            <p:nvPr/>
          </p:nvPicPr>
          <p:blipFill>
            <a:blip r:embed="rId3"/>
            <a:stretch>
              <a:fillRect/>
            </a:stretch>
          </p:blipFill>
          <p:spPr>
            <a:xfrm>
              <a:off x="586347" y="3124883"/>
              <a:ext cx="8020115" cy="1977299"/>
            </a:xfrm>
            <a:prstGeom prst="rect">
              <a:avLst/>
            </a:prstGeom>
          </p:spPr>
        </p:pic>
        <p:pic>
          <p:nvPicPr>
            <p:cNvPr id="4" name="Immagine 3">
              <a:extLst>
                <a:ext uri="{FF2B5EF4-FFF2-40B4-BE49-F238E27FC236}">
                  <a16:creationId xmlns:a16="http://schemas.microsoft.com/office/drawing/2014/main" id="{A5EEFAD9-FAFC-D203-06E8-ADB683B8A9E5}"/>
                </a:ext>
              </a:extLst>
            </p:cNvPr>
            <p:cNvPicPr>
              <a:picLocks noChangeAspect="1"/>
            </p:cNvPicPr>
            <p:nvPr/>
          </p:nvPicPr>
          <p:blipFill>
            <a:blip r:embed="rId4"/>
            <a:srcRect b="18898"/>
            <a:stretch/>
          </p:blipFill>
          <p:spPr>
            <a:xfrm>
              <a:off x="558660" y="5134280"/>
              <a:ext cx="8023414" cy="538737"/>
            </a:xfrm>
            <a:prstGeom prst="rect">
              <a:avLst/>
            </a:prstGeom>
          </p:spPr>
        </p:pic>
      </p:grpSp>
    </p:spTree>
    <p:extLst>
      <p:ext uri="{BB962C8B-B14F-4D97-AF65-F5344CB8AC3E}">
        <p14:creationId xmlns:p14="http://schemas.microsoft.com/office/powerpoint/2010/main" val="37526376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239B3-05B5-FFBE-1C8D-A497B9EB58B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27E6C8A-AF9B-E0C8-1250-985CEFB94D50}"/>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Recipe</a:t>
            </a:r>
            <a:endParaRPr lang="it-IT" sz="3600" dirty="0"/>
          </a:p>
        </p:txBody>
      </p:sp>
      <p:sp>
        <p:nvSpPr>
          <p:cNvPr id="3" name="Segnaposto contenuto 2">
            <a:extLst>
              <a:ext uri="{FF2B5EF4-FFF2-40B4-BE49-F238E27FC236}">
                <a16:creationId xmlns:a16="http://schemas.microsoft.com/office/drawing/2014/main" id="{E37AE67F-8F25-C9FB-C69F-BBD2749B9ED4}"/>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4" name="Immagine 3" descr="Immagine che contiene Danza, cartone animato, ballo&#10;&#10;Descrizione generata automaticamente">
            <a:extLst>
              <a:ext uri="{FF2B5EF4-FFF2-40B4-BE49-F238E27FC236}">
                <a16:creationId xmlns:a16="http://schemas.microsoft.com/office/drawing/2014/main" id="{C31D7124-0ADC-F80D-2A29-7ECBD4CBAAF3}"/>
              </a:ext>
            </a:extLst>
          </p:cNvPr>
          <p:cNvPicPr>
            <a:picLocks noChangeAspect="1"/>
          </p:cNvPicPr>
          <p:nvPr/>
        </p:nvPicPr>
        <p:blipFill>
          <a:blip r:embed="rId3"/>
          <a:srcRect l="38187" t="6569" r="36426" b="6510"/>
          <a:stretch/>
        </p:blipFill>
        <p:spPr>
          <a:xfrm>
            <a:off x="7339500" y="2880349"/>
            <a:ext cx="1074455" cy="2806049"/>
          </a:xfrm>
          <a:prstGeom prst="rect">
            <a:avLst/>
          </a:prstGeom>
        </p:spPr>
      </p:pic>
      <p:sp>
        <p:nvSpPr>
          <p:cNvPr id="6" name="CasellaDiTesto 5">
            <a:extLst>
              <a:ext uri="{FF2B5EF4-FFF2-40B4-BE49-F238E27FC236}">
                <a16:creationId xmlns:a16="http://schemas.microsoft.com/office/drawing/2014/main" id="{BE4AE889-59E2-BCF3-ACD5-2F8EAF682207}"/>
              </a:ext>
            </a:extLst>
          </p:cNvPr>
          <p:cNvSpPr txBox="1"/>
          <p:nvPr/>
        </p:nvSpPr>
        <p:spPr>
          <a:xfrm>
            <a:off x="548644" y="3032637"/>
            <a:ext cx="6155062" cy="1915909"/>
          </a:xfrm>
          <a:prstGeom prst="rect">
            <a:avLst/>
          </a:prstGeom>
          <a:noFill/>
        </p:spPr>
        <p:txBody>
          <a:bodyPr wrap="square" lIns="68580" tIns="34290" rIns="68580" bIns="34290" rtlCol="0" anchor="t">
            <a:spAutoFit/>
          </a:bodyPr>
          <a:lstStyle/>
          <a:p>
            <a:pPr algn="just"/>
            <a:r>
              <a:rPr lang="it-IT" sz="3000" dirty="0"/>
              <a:t>Una recipe di </a:t>
            </a:r>
            <a:r>
              <a:rPr lang="it-IT" sz="3000" dirty="0" err="1"/>
              <a:t>Mlflow</a:t>
            </a:r>
            <a:r>
              <a:rPr lang="it-IT" sz="3000" dirty="0"/>
              <a:t> che affronta lo stesso esempio di classificazione.</a:t>
            </a:r>
          </a:p>
          <a:p>
            <a:pPr algn="just"/>
            <a:endParaRPr lang="it-IT" sz="3000" dirty="0"/>
          </a:p>
          <a:p>
            <a:pPr algn="just"/>
            <a:r>
              <a:rPr lang="it-IT" sz="3000" dirty="0" err="1"/>
              <a:t>Recipes</a:t>
            </a:r>
            <a:r>
              <a:rPr lang="it-IT" sz="3000" dirty="0"/>
              <a:t>, steps, esecuzione.</a:t>
            </a:r>
          </a:p>
        </p:txBody>
      </p:sp>
      <p:pic>
        <p:nvPicPr>
          <p:cNvPr id="7" name="Immagine 6" descr="Immagine che contiene modello, Elementi grafici, pixel, design&#10;&#10;Descrizione generata automaticamente">
            <a:extLst>
              <a:ext uri="{FF2B5EF4-FFF2-40B4-BE49-F238E27FC236}">
                <a16:creationId xmlns:a16="http://schemas.microsoft.com/office/drawing/2014/main" id="{5FE20A71-9789-46E2-4ABA-4E572080D1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789" y="1403327"/>
            <a:ext cx="1285875" cy="1285875"/>
          </a:xfrm>
          <a:prstGeom prst="rect">
            <a:avLst/>
          </a:prstGeom>
        </p:spPr>
      </p:pic>
    </p:spTree>
    <p:extLst>
      <p:ext uri="{BB962C8B-B14F-4D97-AF65-F5344CB8AC3E}">
        <p14:creationId xmlns:p14="http://schemas.microsoft.com/office/powerpoint/2010/main" val="3574035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3110C-9708-5897-4169-1A2B3F12766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87046B8-D22E-763B-0F78-77272F263FC6}"/>
              </a:ext>
            </a:extLst>
          </p:cNvPr>
          <p:cNvSpPr>
            <a:spLocks noGrp="1"/>
          </p:cNvSpPr>
          <p:nvPr>
            <p:ph type="title"/>
          </p:nvPr>
        </p:nvSpPr>
        <p:spPr>
          <a:xfrm>
            <a:off x="760601" y="1435451"/>
            <a:ext cx="7457037" cy="1165860"/>
          </a:xfrm>
        </p:spPr>
        <p:txBody>
          <a:bodyPr anchor="ctr">
            <a:normAutofit/>
          </a:bodyPr>
          <a:lstStyle/>
          <a:p>
            <a:r>
              <a:rPr lang="en-GB" sz="3600" dirty="0">
                <a:cs typeface="Calibri"/>
              </a:rPr>
              <a:t>Recipes</a:t>
            </a:r>
            <a:endParaRPr lang="it-IT" sz="3600" dirty="0" err="1"/>
          </a:p>
        </p:txBody>
      </p:sp>
      <p:sp>
        <p:nvSpPr>
          <p:cNvPr id="3" name="Segnaposto contenuto 2">
            <a:extLst>
              <a:ext uri="{FF2B5EF4-FFF2-40B4-BE49-F238E27FC236}">
                <a16:creationId xmlns:a16="http://schemas.microsoft.com/office/drawing/2014/main" id="{26114F6C-BA5F-C735-BAAA-C36AC0EC68E1}"/>
              </a:ext>
            </a:extLst>
          </p:cNvPr>
          <p:cNvSpPr>
            <a:spLocks noGrp="1"/>
          </p:cNvSpPr>
          <p:nvPr>
            <p:ph idx="1"/>
          </p:nvPr>
        </p:nvSpPr>
        <p:spPr>
          <a:xfrm>
            <a:off x="395646" y="3312772"/>
            <a:ext cx="7485908" cy="1022162"/>
          </a:xfrm>
        </p:spPr>
        <p:txBody>
          <a:bodyPr vert="horz" lIns="68580" tIns="34290" rIns="68580" bIns="34290" rtlCol="0" anchor="ctr">
            <a:noAutofit/>
          </a:bodyPr>
          <a:lstStyle/>
          <a:p>
            <a:pPr>
              <a:buFont typeface="Arial"/>
              <a:buChar char="•"/>
            </a:pPr>
            <a:endParaRPr lang="it-IT" sz="1500">
              <a:latin typeface="Roboto"/>
            </a:endParaRPr>
          </a:p>
          <a:p>
            <a:pPr marL="0" indent="0">
              <a:buNone/>
            </a:pPr>
            <a:endParaRPr lang="it-IT" sz="1050">
              <a:latin typeface="Roboto"/>
              <a:ea typeface="Roboto"/>
              <a:cs typeface="Roboto"/>
            </a:endParaRPr>
          </a:p>
          <a:p>
            <a:pPr marL="0" indent="0">
              <a:buNone/>
            </a:pPr>
            <a:endParaRPr lang="it-IT" sz="1500">
              <a:latin typeface="Roboto"/>
            </a:endParaRPr>
          </a:p>
          <a:p>
            <a:pPr marL="0" indent="0">
              <a:buNone/>
            </a:pPr>
            <a:endParaRPr lang="it-IT" b="1" i="0" u="none" strike="noStrike" cap="none" normalizeH="0" baseline="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6" name="CasellaDiTesto 5">
            <a:extLst>
              <a:ext uri="{FF2B5EF4-FFF2-40B4-BE49-F238E27FC236}">
                <a16:creationId xmlns:a16="http://schemas.microsoft.com/office/drawing/2014/main" id="{B5041A37-6E6E-CA18-F6C3-625B632DC30E}"/>
              </a:ext>
            </a:extLst>
          </p:cNvPr>
          <p:cNvSpPr txBox="1"/>
          <p:nvPr/>
        </p:nvSpPr>
        <p:spPr>
          <a:xfrm>
            <a:off x="548643" y="2874648"/>
            <a:ext cx="6493712" cy="253915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171450" indent="-171450" algn="just">
              <a:buFont typeface=""/>
              <a:buChar char="•"/>
            </a:pPr>
            <a:r>
              <a:rPr lang="it-IT" sz="1050" b="1" dirty="0">
                <a:latin typeface="Neue Haas Grotesk Text Pro"/>
                <a:cs typeface="Calibri"/>
              </a:rPr>
              <a:t>Steps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Operazioni ML individuali (es. acquisizione dati, addestramento del modello, valutazione o deployment).</a:t>
            </a:r>
          </a:p>
          <a:p>
            <a:pPr marL="557213" lvl="1" indent="-214313" algn="just">
              <a:buFont typeface="Arial"/>
              <a:buChar char="•"/>
            </a:pPr>
            <a:r>
              <a:rPr lang="it-IT" sz="900" dirty="0">
                <a:latin typeface="Neue Haas Grotesk Text Pro"/>
                <a:ea typeface="+mn-lt"/>
                <a:cs typeface="+mn-lt"/>
              </a:rPr>
              <a:t>Ogni passaggio utilizza input specifici e genera output in base alle configurazioni e al codice.</a:t>
            </a:r>
          </a:p>
          <a:p>
            <a:pPr marL="171450" indent="-171450" algn="just">
              <a:buFont typeface=""/>
              <a:buChar char="•"/>
            </a:pPr>
            <a:r>
              <a:rPr lang="it-IT" sz="1050" b="1" dirty="0" err="1">
                <a:latin typeface="Neue Haas Grotesk Text Pro"/>
                <a:cs typeface="Calibri"/>
              </a:rPr>
              <a:t>Recipes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Sequenza ordinata di passaggi per risolvere compiti ML o MLOps.</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API e CLI fornite da MLflow </a:t>
            </a:r>
            <a:r>
              <a:rPr lang="it-IT" sz="900" dirty="0" err="1">
                <a:latin typeface="Neue Haas Grotesk Text Pro"/>
                <a:ea typeface="+mn-lt"/>
                <a:cs typeface="+mn-lt"/>
              </a:rPr>
              <a:t>Recipes</a:t>
            </a:r>
            <a:r>
              <a:rPr lang="it-IT" sz="900" dirty="0">
                <a:latin typeface="Neue Haas Grotesk Text Pro"/>
                <a:ea typeface="+mn-lt"/>
                <a:cs typeface="+mn-lt"/>
              </a:rPr>
              <a:t> per l'esecuzione e l'ispezione dei risultati.</a:t>
            </a:r>
            <a:endParaRPr lang="it-IT" sz="900" dirty="0">
              <a:latin typeface="Neue Haas Grotesk Text Pro"/>
              <a:cs typeface="Calibri"/>
            </a:endParaRPr>
          </a:p>
          <a:p>
            <a:pPr marL="171450" indent="-171450" algn="just">
              <a:buFont typeface=""/>
              <a:buChar char="•"/>
            </a:pPr>
            <a:r>
              <a:rPr lang="it-IT" sz="1050" b="1" dirty="0">
                <a:latin typeface="Neue Haas Grotesk Text Pro"/>
                <a:cs typeface="Calibri"/>
              </a:rPr>
              <a:t>Templates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Layout strutturato e modulare per una ricetta.</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Configurazioni definite in YAML (</a:t>
            </a:r>
            <a:r>
              <a:rPr lang="it-IT" sz="900" dirty="0" err="1">
                <a:latin typeface="Neue Haas Grotesk Text Pro"/>
                <a:ea typeface="+mn-lt"/>
                <a:cs typeface="+mn-lt"/>
              </a:rPr>
              <a:t>recipe.yaml</a:t>
            </a:r>
            <a:r>
              <a:rPr lang="it-IT" sz="900" dirty="0">
                <a:latin typeface="Neue Haas Grotesk Text Pro"/>
                <a:ea typeface="+mn-lt"/>
                <a:cs typeface="+mn-lt"/>
              </a:rPr>
              <a:t> e file Profile YAML).</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Includono requisiti, notebook di data science e test.</a:t>
            </a:r>
            <a:endParaRPr lang="it-IT" sz="900" dirty="0">
              <a:latin typeface="Neue Haas Grotesk Text Pro"/>
              <a:cs typeface="Calibri"/>
            </a:endParaRPr>
          </a:p>
          <a:p>
            <a:pPr marL="557213" lvl="1" indent="-214313" algn="just">
              <a:buFont typeface="Arial"/>
              <a:buChar char="•"/>
            </a:pPr>
            <a:r>
              <a:rPr lang="it-IT" sz="900" dirty="0">
                <a:latin typeface="Neue Haas Grotesk Text Pro"/>
                <a:ea typeface="+mn-lt"/>
                <a:cs typeface="+mn-lt"/>
              </a:rPr>
              <a:t>Template predefiniti disponibili per compiti ML comuni.</a:t>
            </a:r>
            <a:endParaRPr lang="it-IT" sz="900" dirty="0">
              <a:latin typeface="Neue Haas Grotesk Text Pro"/>
              <a:cs typeface="Calibri"/>
            </a:endParaRPr>
          </a:p>
          <a:p>
            <a:pPr marL="171450" indent="-171450" algn="just">
              <a:buFont typeface=""/>
              <a:buChar char="•"/>
            </a:pPr>
            <a:r>
              <a:rPr lang="it-IT" sz="1050" b="1" dirty="0" err="1">
                <a:latin typeface="Neue Haas Grotesk Text Pro"/>
                <a:cs typeface="Calibri"/>
              </a:rPr>
              <a:t>Profiles</a:t>
            </a:r>
            <a:r>
              <a:rPr lang="it-IT" sz="1050" dirty="0">
                <a:latin typeface="Neue Haas Grotesk Text Pro"/>
                <a:cs typeface="Calibri"/>
              </a:rPr>
              <a:t>:</a:t>
            </a:r>
          </a:p>
          <a:p>
            <a:pPr marL="557213" lvl="1" indent="-214313" algn="just">
              <a:buFont typeface="Arial"/>
              <a:buChar char="•"/>
            </a:pPr>
            <a:r>
              <a:rPr lang="it-IT" sz="900" dirty="0">
                <a:latin typeface="Neue Haas Grotesk Text Pro"/>
                <a:ea typeface="+mn-lt"/>
                <a:cs typeface="+mn-lt"/>
              </a:rPr>
              <a:t>Configurazioni specifiche per l'utente o l'ambiente per le ricette.</a:t>
            </a:r>
          </a:p>
          <a:p>
            <a:pPr marL="557213" lvl="1" indent="-214313" algn="just">
              <a:buFont typeface="Arial"/>
              <a:buChar char="•"/>
            </a:pPr>
            <a:r>
              <a:rPr lang="it-IT" sz="900" dirty="0">
                <a:latin typeface="Neue Haas Grotesk Text Pro"/>
                <a:ea typeface="+mn-lt"/>
                <a:cs typeface="+mn-lt"/>
              </a:rPr>
              <a:t>Definiti in file YAML (es. </a:t>
            </a:r>
            <a:r>
              <a:rPr lang="it-IT" sz="900" dirty="0" err="1">
                <a:latin typeface="Neue Haas Grotesk Text Pro"/>
                <a:ea typeface="+mn-lt"/>
                <a:cs typeface="+mn-lt"/>
              </a:rPr>
              <a:t>local.yaml</a:t>
            </a:r>
            <a:r>
              <a:rPr lang="it-IT" sz="900" dirty="0">
                <a:latin typeface="Neue Haas Grotesk Text Pro"/>
                <a:ea typeface="+mn-lt"/>
                <a:cs typeface="+mn-lt"/>
              </a:rPr>
              <a:t>, </a:t>
            </a:r>
            <a:r>
              <a:rPr lang="it-IT" sz="900" dirty="0" err="1">
                <a:latin typeface="Neue Haas Grotesk Text Pro"/>
                <a:ea typeface="+mn-lt"/>
                <a:cs typeface="+mn-lt"/>
              </a:rPr>
              <a:t>databricks.yaml</a:t>
            </a:r>
            <a:r>
              <a:rPr lang="it-IT" sz="900" dirty="0">
                <a:latin typeface="Neue Haas Grotesk Text Pro"/>
                <a:ea typeface="+mn-lt"/>
                <a:cs typeface="+mn-lt"/>
              </a:rPr>
              <a:t>).</a:t>
            </a:r>
          </a:p>
          <a:p>
            <a:pPr marL="557213" lvl="1" indent="-214313" algn="just">
              <a:buFont typeface="Arial"/>
              <a:buChar char="•"/>
            </a:pPr>
            <a:r>
              <a:rPr lang="it-IT" sz="900" dirty="0">
                <a:latin typeface="Neue Haas Grotesk Text Pro"/>
                <a:ea typeface="+mn-lt"/>
                <a:cs typeface="+mn-lt"/>
              </a:rPr>
              <a:t>Utilizzati per la regolazione dei parametri e per specificare le posizioni di archiviazione dei modelli.</a:t>
            </a:r>
          </a:p>
          <a:p>
            <a:pPr marL="171450" indent="-171450" algn="just">
              <a:buFont typeface=""/>
              <a:buChar char="•"/>
            </a:pPr>
            <a:r>
              <a:rPr lang="it-IT" sz="1050" b="1" dirty="0">
                <a:latin typeface="Neue Haas Grotesk Text Pro"/>
                <a:cs typeface="Calibri"/>
              </a:rPr>
              <a:t>Step Cards</a:t>
            </a:r>
            <a:r>
              <a:rPr lang="it-IT" sz="1050" dirty="0">
                <a:latin typeface="Neue Haas Grotesk Text Pro"/>
                <a:cs typeface="Calibri"/>
              </a:rPr>
              <a:t>:</a:t>
            </a:r>
          </a:p>
          <a:p>
            <a:pPr marL="557213" lvl="2" indent="-214313" algn="just">
              <a:buFont typeface="Arial"/>
              <a:buChar char="•"/>
            </a:pPr>
            <a:r>
              <a:rPr lang="it-IT" sz="900" dirty="0">
                <a:latin typeface="Neue Haas Grotesk Text Pro"/>
                <a:ea typeface="+mn-lt"/>
                <a:cs typeface="+mn-lt"/>
              </a:rPr>
              <a:t>Visualizzazione grafica dei risultati dei passaggi.</a:t>
            </a:r>
            <a:endParaRPr lang="it-IT" sz="1200" dirty="0">
              <a:latin typeface="Neue Haas Grotesk Text Pro"/>
            </a:endParaRPr>
          </a:p>
        </p:txBody>
      </p:sp>
      <p:pic>
        <p:nvPicPr>
          <p:cNvPr id="7" name="Immagine 6" descr="Immagine che contiene testo, schermata, software, Software multimediale&#10;&#10;Descrizione generata automaticamente">
            <a:extLst>
              <a:ext uri="{FF2B5EF4-FFF2-40B4-BE49-F238E27FC236}">
                <a16:creationId xmlns:a16="http://schemas.microsoft.com/office/drawing/2014/main" id="{E2836056-BD3D-BD98-454D-A7E5B63EA013}"/>
              </a:ext>
            </a:extLst>
          </p:cNvPr>
          <p:cNvPicPr>
            <a:picLocks noChangeAspect="1"/>
          </p:cNvPicPr>
          <p:nvPr/>
        </p:nvPicPr>
        <p:blipFill>
          <a:blip r:embed="rId3">
            <a:extLst>
              <a:ext uri="{28A0092B-C50C-407E-A947-70E740481C1C}">
                <a14:useLocalDpi xmlns:a14="http://schemas.microsoft.com/office/drawing/2010/main" val="0"/>
              </a:ext>
            </a:extLst>
          </a:blip>
          <a:srcRect r="23177"/>
          <a:stretch/>
        </p:blipFill>
        <p:spPr>
          <a:xfrm>
            <a:off x="7108728" y="1270394"/>
            <a:ext cx="1544578" cy="4391744"/>
          </a:xfrm>
          <a:prstGeom prst="rect">
            <a:avLst/>
          </a:prstGeom>
        </p:spPr>
      </p:pic>
    </p:spTree>
    <p:extLst>
      <p:ext uri="{BB962C8B-B14F-4D97-AF65-F5344CB8AC3E}">
        <p14:creationId xmlns:p14="http://schemas.microsoft.com/office/powerpoint/2010/main" val="1659953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57059-F397-2536-96EB-18041C6A5F7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83CE09E-7932-D003-5BE4-A568C5A3E7EF}"/>
              </a:ext>
            </a:extLst>
          </p:cNvPr>
          <p:cNvSpPr>
            <a:spLocks noGrp="1"/>
          </p:cNvSpPr>
          <p:nvPr>
            <p:ph type="title"/>
          </p:nvPr>
        </p:nvSpPr>
        <p:spPr>
          <a:xfrm>
            <a:off x="760601" y="788680"/>
            <a:ext cx="7457037" cy="1165860"/>
          </a:xfrm>
        </p:spPr>
        <p:txBody>
          <a:bodyPr anchor="ctr">
            <a:normAutofit/>
          </a:bodyPr>
          <a:lstStyle/>
          <a:p>
            <a:r>
              <a:rPr lang="it-IT" sz="3600" dirty="0" err="1">
                <a:ea typeface="+mj-lt"/>
                <a:cs typeface="+mj-lt"/>
              </a:rPr>
              <a:t>Recipe.yaml</a:t>
            </a:r>
            <a:endParaRPr lang="it-IT" sz="3600" dirty="0"/>
          </a:p>
        </p:txBody>
      </p:sp>
      <p:pic>
        <p:nvPicPr>
          <p:cNvPr id="5" name="Immagine 4">
            <a:extLst>
              <a:ext uri="{FF2B5EF4-FFF2-40B4-BE49-F238E27FC236}">
                <a16:creationId xmlns:a16="http://schemas.microsoft.com/office/drawing/2014/main" id="{C6FD8C32-A785-51A0-515E-672A7EF8F597}"/>
              </a:ext>
            </a:extLst>
          </p:cNvPr>
          <p:cNvPicPr>
            <a:picLocks noChangeAspect="1"/>
          </p:cNvPicPr>
          <p:nvPr/>
        </p:nvPicPr>
        <p:blipFill>
          <a:blip r:embed="rId3"/>
          <a:stretch>
            <a:fillRect/>
          </a:stretch>
        </p:blipFill>
        <p:spPr>
          <a:xfrm>
            <a:off x="3854496" y="2265023"/>
            <a:ext cx="5315559" cy="3121015"/>
          </a:xfrm>
          <a:prstGeom prst="rect">
            <a:avLst/>
          </a:prstGeom>
        </p:spPr>
      </p:pic>
      <p:sp>
        <p:nvSpPr>
          <p:cNvPr id="6" name="CasellaDiTesto 5">
            <a:extLst>
              <a:ext uri="{FF2B5EF4-FFF2-40B4-BE49-F238E27FC236}">
                <a16:creationId xmlns:a16="http://schemas.microsoft.com/office/drawing/2014/main" id="{71732C9D-9891-B38E-B9BC-7F529968BFBE}"/>
              </a:ext>
            </a:extLst>
          </p:cNvPr>
          <p:cNvSpPr txBox="1"/>
          <p:nvPr/>
        </p:nvSpPr>
        <p:spPr>
          <a:xfrm>
            <a:off x="-1" y="1739590"/>
            <a:ext cx="3893093" cy="474745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400" b="1" dirty="0">
                <a:ea typeface="+mn-lt"/>
                <a:cs typeface="+mn-lt"/>
              </a:rPr>
              <a:t>Recipe</a:t>
            </a:r>
            <a:r>
              <a:rPr lang="it-IT" sz="1400" dirty="0">
                <a:ea typeface="+mn-lt"/>
                <a:cs typeface="+mn-lt"/>
              </a:rPr>
              <a:t>: Specifica il tipo come "</a:t>
            </a:r>
            <a:r>
              <a:rPr lang="it-IT" sz="1400" dirty="0" err="1">
                <a:ea typeface="+mn-lt"/>
                <a:cs typeface="+mn-lt"/>
              </a:rPr>
              <a:t>classification</a:t>
            </a:r>
            <a:r>
              <a:rPr lang="it-IT" sz="1400" dirty="0">
                <a:ea typeface="+mn-lt"/>
                <a:cs typeface="+mn-lt"/>
              </a:rPr>
              <a:t>/v1".</a:t>
            </a:r>
            <a:endParaRPr lang="it-IT" sz="1400" dirty="0"/>
          </a:p>
          <a:p>
            <a:pPr marL="214313" indent="-214313" algn="just">
              <a:buFont typeface="Arial"/>
              <a:buChar char="•"/>
            </a:pPr>
            <a:r>
              <a:rPr lang="it-IT" sz="1400" b="1" dirty="0" err="1">
                <a:ea typeface="+mn-lt"/>
                <a:cs typeface="+mn-lt"/>
              </a:rPr>
              <a:t>target_col</a:t>
            </a:r>
            <a:r>
              <a:rPr lang="it-IT" sz="1400" dirty="0">
                <a:ea typeface="+mn-lt"/>
                <a:cs typeface="+mn-lt"/>
              </a:rPr>
              <a:t>: Il nome della colonna che contiene i target/label, in questo caso "</a:t>
            </a:r>
            <a:r>
              <a:rPr lang="it-IT" sz="1400" dirty="0" err="1">
                <a:ea typeface="+mn-lt"/>
                <a:cs typeface="+mn-lt"/>
              </a:rPr>
              <a:t>is_red</a:t>
            </a:r>
            <a:r>
              <a:rPr lang="it-IT" sz="1400" dirty="0">
                <a:ea typeface="+mn-lt"/>
                <a:cs typeface="+mn-lt"/>
              </a:rPr>
              <a:t>".</a:t>
            </a:r>
            <a:endParaRPr lang="it-IT" sz="1400" dirty="0"/>
          </a:p>
          <a:p>
            <a:pPr marL="214313" indent="-214313" algn="just">
              <a:buFont typeface="Arial"/>
              <a:buChar char="•"/>
            </a:pPr>
            <a:r>
              <a:rPr lang="it-IT" sz="1400" b="1" dirty="0" err="1">
                <a:ea typeface="+mn-lt"/>
                <a:cs typeface="+mn-lt"/>
              </a:rPr>
              <a:t>positive_class</a:t>
            </a:r>
            <a:r>
              <a:rPr lang="it-IT" sz="1400" dirty="0">
                <a:ea typeface="+mn-lt"/>
                <a:cs typeface="+mn-lt"/>
              </a:rPr>
              <a:t>: Il valore "1" considera la classe positiva.</a:t>
            </a:r>
            <a:endParaRPr lang="it-IT" sz="1400" dirty="0"/>
          </a:p>
          <a:p>
            <a:pPr marL="214313" indent="-214313" algn="just">
              <a:buFont typeface="Arial"/>
              <a:buChar char="•"/>
            </a:pPr>
            <a:r>
              <a:rPr lang="it-IT" sz="1400" b="1" dirty="0" err="1">
                <a:ea typeface="+mn-lt"/>
                <a:cs typeface="+mn-lt"/>
              </a:rPr>
              <a:t>primary_metric</a:t>
            </a:r>
            <a:r>
              <a:rPr lang="it-IT" sz="1400" dirty="0">
                <a:ea typeface="+mn-lt"/>
                <a:cs typeface="+mn-lt"/>
              </a:rPr>
              <a:t>: L'F1-score ("f1_score") è utilizzato come metrica primaria per valutare la performance del modello.</a:t>
            </a:r>
            <a:endParaRPr lang="it-IT" sz="1400" dirty="0"/>
          </a:p>
          <a:p>
            <a:pPr marL="214313" indent="-214313" algn="just">
              <a:buFont typeface="Arial"/>
              <a:buChar char="•"/>
            </a:pPr>
            <a:r>
              <a:rPr lang="it-IT" sz="1400" b="1" dirty="0">
                <a:ea typeface="+mn-lt"/>
                <a:cs typeface="+mn-lt"/>
              </a:rPr>
              <a:t>steps</a:t>
            </a:r>
            <a:r>
              <a:rPr lang="it-IT" sz="1400" dirty="0">
                <a:ea typeface="+mn-lt"/>
                <a:cs typeface="+mn-lt"/>
              </a:rPr>
              <a:t>: Comprende diverse fasi del flusso, tra cui:</a:t>
            </a:r>
            <a:endParaRPr lang="it-IT" sz="1400" dirty="0"/>
          </a:p>
          <a:p>
            <a:pPr marL="557213" lvl="1" indent="-214313" algn="just">
              <a:buFont typeface="Courier New"/>
              <a:buChar char="o"/>
            </a:pPr>
            <a:r>
              <a:rPr lang="it-IT" sz="1400" b="1" dirty="0" err="1">
                <a:ea typeface="+mn-lt"/>
                <a:cs typeface="+mn-lt"/>
              </a:rPr>
              <a:t>ingest</a:t>
            </a:r>
            <a:r>
              <a:rPr lang="it-IT" sz="1400" dirty="0">
                <a:ea typeface="+mn-lt"/>
                <a:cs typeface="+mn-lt"/>
              </a:rPr>
              <a:t>: Richiama un'ulteriore configurazione di input (</a:t>
            </a:r>
            <a:r>
              <a:rPr lang="it-IT" sz="1400" dirty="0">
                <a:latin typeface="Consolas"/>
              </a:rPr>
              <a:t>{{INGEST_CONFIG}}</a:t>
            </a:r>
            <a:r>
              <a:rPr lang="it-IT" sz="1400" dirty="0">
                <a:ea typeface="+mn-lt"/>
                <a:cs typeface="+mn-lt"/>
              </a:rPr>
              <a:t>).</a:t>
            </a:r>
            <a:endParaRPr lang="it-IT" sz="1400" dirty="0"/>
          </a:p>
          <a:p>
            <a:pPr marL="557213" lvl="1" indent="-214313" algn="just">
              <a:buFont typeface="Courier New"/>
              <a:buChar char="o"/>
            </a:pPr>
            <a:r>
              <a:rPr lang="it-IT" sz="1400" b="1" dirty="0">
                <a:ea typeface="+mn-lt"/>
                <a:cs typeface="+mn-lt"/>
              </a:rPr>
              <a:t>split</a:t>
            </a:r>
            <a:r>
              <a:rPr lang="it-IT" sz="1400" dirty="0">
                <a:ea typeface="+mn-lt"/>
                <a:cs typeface="+mn-lt"/>
              </a:rPr>
              <a:t>: Definisce i rapporti di suddivisione per </a:t>
            </a:r>
            <a:r>
              <a:rPr lang="it-IT" sz="1400" dirty="0" err="1">
                <a:ea typeface="+mn-lt"/>
                <a:cs typeface="+mn-lt"/>
              </a:rPr>
              <a:t>train</a:t>
            </a:r>
            <a:r>
              <a:rPr lang="it-IT" sz="1400" dirty="0">
                <a:ea typeface="+mn-lt"/>
                <a:cs typeface="+mn-lt"/>
              </a:rPr>
              <a:t>/validation/test (di default: 75%, 12.5%, 12.5%).</a:t>
            </a:r>
            <a:endParaRPr lang="it-IT" sz="1400" dirty="0"/>
          </a:p>
          <a:p>
            <a:pPr marL="557213" lvl="1" indent="-214313" algn="just">
              <a:buFont typeface="Courier New"/>
              <a:buChar char="o"/>
            </a:pPr>
            <a:r>
              <a:rPr lang="it-IT" sz="1400" b="1" dirty="0" err="1">
                <a:ea typeface="+mn-lt"/>
                <a:cs typeface="+mn-lt"/>
              </a:rPr>
              <a:t>transform</a:t>
            </a:r>
            <a:r>
              <a:rPr lang="it-IT" sz="1400" dirty="0">
                <a:ea typeface="+mn-lt"/>
                <a:cs typeface="+mn-lt"/>
              </a:rPr>
              <a:t>: Utilizza un metodo personalizzato definito da </a:t>
            </a:r>
            <a:r>
              <a:rPr lang="it-IT" sz="1400" dirty="0" err="1">
                <a:latin typeface="Consolas"/>
              </a:rPr>
              <a:t>transformer_fn</a:t>
            </a:r>
            <a:r>
              <a:rPr lang="it-IT" sz="1400" dirty="0">
                <a:ea typeface="+mn-lt"/>
                <a:cs typeface="+mn-lt"/>
              </a:rPr>
              <a:t>.</a:t>
            </a:r>
            <a:endParaRPr lang="it-IT" sz="1400" dirty="0"/>
          </a:p>
          <a:p>
            <a:pPr marL="557213" lvl="1" indent="-214313" algn="just">
              <a:buFont typeface="Courier New"/>
              <a:buChar char="o"/>
            </a:pPr>
            <a:r>
              <a:rPr lang="it-IT" sz="1400" b="1" dirty="0" err="1">
                <a:ea typeface="+mn-lt"/>
                <a:cs typeface="+mn-lt"/>
              </a:rPr>
              <a:t>train</a:t>
            </a:r>
            <a:r>
              <a:rPr lang="it-IT" sz="1400" dirty="0">
                <a:ea typeface="+mn-lt"/>
                <a:cs typeface="+mn-lt"/>
              </a:rPr>
              <a:t>: Specifica un metodo personalizzato per la formazione del modello definito da </a:t>
            </a:r>
            <a:r>
              <a:rPr lang="it-IT" sz="1400" dirty="0" err="1">
                <a:latin typeface="Consolas"/>
              </a:rPr>
              <a:t>estimator_fn</a:t>
            </a:r>
            <a:r>
              <a:rPr lang="it-IT" sz="1400" dirty="0">
                <a:ea typeface="+mn-lt"/>
                <a:cs typeface="+mn-lt"/>
              </a:rPr>
              <a:t>.</a:t>
            </a:r>
            <a:endParaRPr lang="it-IT" sz="1400" dirty="0"/>
          </a:p>
          <a:p>
            <a:pPr algn="just"/>
            <a:endParaRPr lang="it-IT" sz="2400" dirty="0"/>
          </a:p>
        </p:txBody>
      </p:sp>
    </p:spTree>
    <p:extLst>
      <p:ext uri="{BB962C8B-B14F-4D97-AF65-F5344CB8AC3E}">
        <p14:creationId xmlns:p14="http://schemas.microsoft.com/office/powerpoint/2010/main" val="4089223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DCCB-51E6-73B2-E4F6-369A6C16DD0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61090-E064-9601-E221-B83405E85232}"/>
              </a:ext>
            </a:extLst>
          </p:cNvPr>
          <p:cNvSpPr>
            <a:spLocks noGrp="1"/>
          </p:cNvSpPr>
          <p:nvPr>
            <p:ph type="title"/>
          </p:nvPr>
        </p:nvSpPr>
        <p:spPr>
          <a:xfrm>
            <a:off x="760601" y="1435451"/>
            <a:ext cx="7457037" cy="1165860"/>
          </a:xfrm>
        </p:spPr>
        <p:txBody>
          <a:bodyPr anchor="ctr">
            <a:normAutofit/>
          </a:bodyPr>
          <a:lstStyle/>
          <a:p>
            <a:r>
              <a:rPr lang="it-IT" sz="3600" dirty="0" err="1">
                <a:ea typeface="+mj-lt"/>
                <a:cs typeface="+mj-lt"/>
              </a:rPr>
              <a:t>Recipe.yaml</a:t>
            </a:r>
            <a:endParaRPr lang="it-IT" sz="3600" dirty="0"/>
          </a:p>
        </p:txBody>
      </p:sp>
      <p:pic>
        <p:nvPicPr>
          <p:cNvPr id="14" name="Immagine 13">
            <a:extLst>
              <a:ext uri="{FF2B5EF4-FFF2-40B4-BE49-F238E27FC236}">
                <a16:creationId xmlns:a16="http://schemas.microsoft.com/office/drawing/2014/main" id="{F5D103A6-DEE9-6F79-D7AD-258CB565C774}"/>
              </a:ext>
            </a:extLst>
          </p:cNvPr>
          <p:cNvPicPr>
            <a:picLocks noChangeAspect="1"/>
          </p:cNvPicPr>
          <p:nvPr/>
        </p:nvPicPr>
        <p:blipFill>
          <a:blip r:embed="rId3"/>
          <a:stretch>
            <a:fillRect/>
          </a:stretch>
        </p:blipFill>
        <p:spPr>
          <a:xfrm>
            <a:off x="3686946" y="2959555"/>
            <a:ext cx="5492941" cy="2805625"/>
          </a:xfrm>
          <a:prstGeom prst="rect">
            <a:avLst/>
          </a:prstGeom>
        </p:spPr>
      </p:pic>
      <p:sp>
        <p:nvSpPr>
          <p:cNvPr id="4" name="CasellaDiTesto 3">
            <a:extLst>
              <a:ext uri="{FF2B5EF4-FFF2-40B4-BE49-F238E27FC236}">
                <a16:creationId xmlns:a16="http://schemas.microsoft.com/office/drawing/2014/main" id="{296069C4-9835-8D42-268D-F2A9F0BD6A69}"/>
              </a:ext>
            </a:extLst>
          </p:cNvPr>
          <p:cNvSpPr txBox="1"/>
          <p:nvPr/>
        </p:nvSpPr>
        <p:spPr>
          <a:xfrm>
            <a:off x="-1" y="2397428"/>
            <a:ext cx="3686947" cy="45012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200" b="1" dirty="0" err="1">
                <a:ea typeface="+mn-lt"/>
                <a:cs typeface="+mn-lt"/>
              </a:rPr>
              <a:t>evaluate</a:t>
            </a:r>
            <a:r>
              <a:rPr lang="it-IT" sz="1200" dirty="0">
                <a:ea typeface="+mn-lt"/>
                <a:cs typeface="+mn-lt"/>
              </a:rPr>
              <a:t>:</a:t>
            </a:r>
            <a:endParaRPr lang="it-IT" sz="1200" dirty="0"/>
          </a:p>
          <a:p>
            <a:pPr marL="557213" lvl="1" indent="-214313" algn="just">
              <a:buFont typeface="Arial"/>
              <a:buChar char="•"/>
            </a:pPr>
            <a:r>
              <a:rPr lang="it-IT" sz="1200" b="1" dirty="0" err="1">
                <a:ea typeface="+mn-lt"/>
                <a:cs typeface="+mn-lt"/>
              </a:rPr>
              <a:t>validation_criteria</a:t>
            </a:r>
            <a:r>
              <a:rPr lang="it-IT" sz="1200" dirty="0">
                <a:ea typeface="+mn-lt"/>
                <a:cs typeface="+mn-lt"/>
              </a:rPr>
              <a:t>: Specifica le soglie delle metriche che il modello addestrato deve soddisfare per essere idoneo alla registrazione nel </a:t>
            </a:r>
            <a:r>
              <a:rPr lang="it-IT" sz="1200" b="1" dirty="0" err="1">
                <a:ea typeface="+mn-lt"/>
                <a:cs typeface="+mn-lt"/>
              </a:rPr>
              <a:t>MLflow</a:t>
            </a:r>
            <a:r>
              <a:rPr lang="it-IT" sz="1200" b="1" dirty="0">
                <a:ea typeface="+mn-lt"/>
                <a:cs typeface="+mn-lt"/>
              </a:rPr>
              <a:t> Model </a:t>
            </a:r>
            <a:r>
              <a:rPr lang="it-IT" sz="1200" b="1" dirty="0" err="1">
                <a:ea typeface="+mn-lt"/>
                <a:cs typeface="+mn-lt"/>
              </a:rPr>
              <a:t>Registry</a:t>
            </a:r>
            <a:r>
              <a:rPr lang="it-IT" sz="1200" dirty="0">
                <a:ea typeface="+mn-lt"/>
                <a:cs typeface="+mn-lt"/>
              </a:rPr>
              <a:t>. Le soglie indicate sono:</a:t>
            </a:r>
            <a:endParaRPr lang="it-IT" sz="1200" dirty="0"/>
          </a:p>
          <a:p>
            <a:pPr marL="900113" lvl="2" indent="-214313" algn="just">
              <a:buFont typeface="Arial"/>
              <a:buChar char="•"/>
            </a:pPr>
            <a:r>
              <a:rPr lang="it-IT" sz="1200" dirty="0">
                <a:latin typeface="Consolas"/>
              </a:rPr>
              <a:t>f1_score</a:t>
            </a:r>
            <a:r>
              <a:rPr lang="it-IT" sz="1200" dirty="0">
                <a:ea typeface="+mn-lt"/>
                <a:cs typeface="+mn-lt"/>
              </a:rPr>
              <a:t>: ≥ 0.6</a:t>
            </a:r>
            <a:endParaRPr lang="it-IT" sz="1200" dirty="0"/>
          </a:p>
          <a:p>
            <a:pPr marL="900113" lvl="2" indent="-214313" algn="just">
              <a:buFont typeface="Arial"/>
              <a:buChar char="•"/>
            </a:pPr>
            <a:r>
              <a:rPr lang="it-IT" sz="1200" dirty="0" err="1">
                <a:latin typeface="Consolas"/>
              </a:rPr>
              <a:t>precision_score</a:t>
            </a:r>
            <a:r>
              <a:rPr lang="it-IT" sz="1200" dirty="0">
                <a:ea typeface="+mn-lt"/>
                <a:cs typeface="+mn-lt"/>
              </a:rPr>
              <a:t>: ≥ 0.6</a:t>
            </a:r>
            <a:endParaRPr lang="it-IT" sz="1200" dirty="0"/>
          </a:p>
          <a:p>
            <a:pPr marL="900113" lvl="2" indent="-214313" algn="just">
              <a:buFont typeface="Arial"/>
              <a:buChar char="•"/>
            </a:pPr>
            <a:r>
              <a:rPr lang="it-IT" sz="1200" dirty="0" err="1">
                <a:latin typeface="Consolas"/>
              </a:rPr>
              <a:t>recall_score</a:t>
            </a:r>
            <a:r>
              <a:rPr lang="it-IT" sz="1200" dirty="0">
                <a:ea typeface="+mn-lt"/>
                <a:cs typeface="+mn-lt"/>
              </a:rPr>
              <a:t>: ≥ 0.6</a:t>
            </a:r>
          </a:p>
          <a:p>
            <a:pPr marL="214313" indent="-214313" algn="just">
              <a:buFont typeface="Arial"/>
              <a:buChar char="•"/>
            </a:pPr>
            <a:r>
              <a:rPr lang="it-IT" sz="1200" b="1" dirty="0" err="1">
                <a:ea typeface="+mn-lt"/>
                <a:cs typeface="+mn-lt"/>
              </a:rPr>
              <a:t>register</a:t>
            </a:r>
            <a:r>
              <a:rPr lang="it-IT" sz="1200" dirty="0">
                <a:ea typeface="+mn-lt"/>
                <a:cs typeface="+mn-lt"/>
              </a:rPr>
              <a:t>:</a:t>
            </a:r>
          </a:p>
          <a:p>
            <a:pPr marL="557213" lvl="1" indent="-214313" algn="just">
              <a:buFont typeface="Arial"/>
              <a:buChar char="•"/>
            </a:pPr>
            <a:r>
              <a:rPr lang="it-IT" sz="1200" b="1" dirty="0" err="1">
                <a:ea typeface="+mn-lt"/>
                <a:cs typeface="+mn-lt"/>
              </a:rPr>
              <a:t>allow_non_validated_model</a:t>
            </a:r>
            <a:r>
              <a:rPr lang="it-IT" sz="1200" dirty="0">
                <a:ea typeface="+mn-lt"/>
                <a:cs typeface="+mn-lt"/>
              </a:rPr>
              <a:t>: Impostato su </a:t>
            </a:r>
            <a:r>
              <a:rPr lang="it-IT" sz="1200" dirty="0">
                <a:latin typeface="Consolas"/>
              </a:rPr>
              <a:t>false</a:t>
            </a:r>
            <a:r>
              <a:rPr lang="it-IT" sz="1200" dirty="0">
                <a:ea typeface="+mn-lt"/>
                <a:cs typeface="+mn-lt"/>
              </a:rPr>
              <a:t>, indica che i modelli che non soddisfano i criteri di validazione </a:t>
            </a:r>
            <a:r>
              <a:rPr lang="it-IT" sz="1200" b="1" dirty="0">
                <a:ea typeface="+mn-lt"/>
                <a:cs typeface="+mn-lt"/>
              </a:rPr>
              <a:t>non verranno registrati</a:t>
            </a:r>
            <a:r>
              <a:rPr lang="it-IT" sz="1200" dirty="0">
                <a:ea typeface="+mn-lt"/>
                <a:cs typeface="+mn-lt"/>
              </a:rPr>
              <a:t> nel Model Registry.</a:t>
            </a:r>
            <a:endParaRPr lang="it-IT" sz="1200" dirty="0"/>
          </a:p>
          <a:p>
            <a:pPr marL="214313" indent="-214313" algn="just">
              <a:buFont typeface="Arial"/>
              <a:buChar char="•"/>
            </a:pPr>
            <a:r>
              <a:rPr lang="it-IT" sz="1200" b="1" dirty="0" err="1">
                <a:ea typeface="+mn-lt"/>
                <a:cs typeface="+mn-lt"/>
              </a:rPr>
              <a:t>ingest_scoring</a:t>
            </a:r>
            <a:r>
              <a:rPr lang="it-IT" sz="1200" dirty="0">
                <a:ea typeface="+mn-lt"/>
                <a:cs typeface="+mn-lt"/>
              </a:rPr>
              <a:t>: Utilizza una configurazione specifica (</a:t>
            </a:r>
            <a:r>
              <a:rPr lang="it-IT" sz="1200" dirty="0">
                <a:latin typeface="Consolas"/>
              </a:rPr>
              <a:t>{{INGEST_SCORING_CONFIG}}</a:t>
            </a:r>
            <a:r>
              <a:rPr lang="it-IT" sz="1200" dirty="0">
                <a:ea typeface="+mn-lt"/>
                <a:cs typeface="+mn-lt"/>
              </a:rPr>
              <a:t>) per l'ingestione durante il processo di registrazione.</a:t>
            </a:r>
            <a:endParaRPr lang="it-IT" sz="1200" dirty="0"/>
          </a:p>
          <a:p>
            <a:pPr marL="214313" indent="-214313" algn="just">
              <a:buFont typeface="Arial"/>
              <a:buChar char="•"/>
            </a:pPr>
            <a:r>
              <a:rPr lang="it-IT" sz="1200" b="1" dirty="0" err="1">
                <a:ea typeface="+mn-lt"/>
                <a:cs typeface="+mn-lt"/>
              </a:rPr>
              <a:t>predict</a:t>
            </a:r>
            <a:r>
              <a:rPr lang="it-IT" sz="1200" dirty="0">
                <a:ea typeface="+mn-lt"/>
                <a:cs typeface="+mn-lt"/>
              </a:rPr>
              <a:t>:</a:t>
            </a:r>
            <a:endParaRPr lang="it-IT" sz="1200" dirty="0"/>
          </a:p>
          <a:p>
            <a:pPr marL="557213" lvl="1" indent="-214313" algn="just">
              <a:buFont typeface="Arial"/>
              <a:buChar char="•"/>
            </a:pPr>
            <a:r>
              <a:rPr lang="it-IT" sz="1200" b="1" dirty="0">
                <a:ea typeface="+mn-lt"/>
                <a:cs typeface="+mn-lt"/>
              </a:rPr>
              <a:t>output</a:t>
            </a:r>
            <a:r>
              <a:rPr lang="it-IT" sz="1200" dirty="0">
                <a:ea typeface="+mn-lt"/>
                <a:cs typeface="+mn-lt"/>
              </a:rPr>
              <a:t>: Specifica una configurazione per l'output della predizione (</a:t>
            </a:r>
            <a:r>
              <a:rPr lang="it-IT" sz="1200" dirty="0">
                <a:latin typeface="Consolas"/>
              </a:rPr>
              <a:t>{{PREDICT_OUTPUT_CONFIG}}</a:t>
            </a:r>
            <a:r>
              <a:rPr lang="it-IT" sz="1200" dirty="0">
                <a:ea typeface="+mn-lt"/>
                <a:cs typeface="+mn-lt"/>
              </a:rPr>
              <a:t>).</a:t>
            </a:r>
            <a:endParaRPr lang="it-IT" sz="1200" dirty="0"/>
          </a:p>
          <a:p>
            <a:pPr algn="just"/>
            <a:endParaRPr lang="it-IT" sz="1200" b="1" dirty="0"/>
          </a:p>
          <a:p>
            <a:pPr algn="just"/>
            <a:endParaRPr lang="it-IT" sz="2000" dirty="0"/>
          </a:p>
        </p:txBody>
      </p:sp>
    </p:spTree>
    <p:extLst>
      <p:ext uri="{BB962C8B-B14F-4D97-AF65-F5344CB8AC3E}">
        <p14:creationId xmlns:p14="http://schemas.microsoft.com/office/powerpoint/2010/main" val="1415994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7428-B953-980A-5D36-14F04D1CDFE4}"/>
            </a:ext>
          </a:extLst>
        </p:cNvPr>
        <p:cNvGrpSpPr/>
        <p:nvPr/>
      </p:nvGrpSpPr>
      <p:grpSpPr>
        <a:xfrm>
          <a:off x="0" y="0"/>
          <a:ext cx="0" cy="0"/>
          <a:chOff x="0" y="0"/>
          <a:chExt cx="0" cy="0"/>
        </a:xfrm>
      </p:grpSpPr>
      <p:pic>
        <p:nvPicPr>
          <p:cNvPr id="18" name="Immagine 17" descr="Immagine che contiene testo, Carattere, Elementi grafici, grafica&#10;&#10;Descrizione generata automaticamente">
            <a:extLst>
              <a:ext uri="{FF2B5EF4-FFF2-40B4-BE49-F238E27FC236}">
                <a16:creationId xmlns:a16="http://schemas.microsoft.com/office/drawing/2014/main" id="{4A8CA9DB-A794-9C1B-3353-7C751CBD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4" y="1479320"/>
            <a:ext cx="3000375" cy="1085850"/>
          </a:xfrm>
          <a:prstGeom prst="rect">
            <a:avLst/>
          </a:prstGeom>
        </p:spPr>
      </p:pic>
      <p:sp>
        <p:nvSpPr>
          <p:cNvPr id="20" name="CasellaDiTesto 19">
            <a:extLst>
              <a:ext uri="{FF2B5EF4-FFF2-40B4-BE49-F238E27FC236}">
                <a16:creationId xmlns:a16="http://schemas.microsoft.com/office/drawing/2014/main" id="{BA615608-06D5-0B5C-A9D3-3F83F8702EB1}"/>
              </a:ext>
            </a:extLst>
          </p:cNvPr>
          <p:cNvSpPr txBox="1"/>
          <p:nvPr/>
        </p:nvSpPr>
        <p:spPr>
          <a:xfrm>
            <a:off x="1079816" y="5527993"/>
            <a:ext cx="8129502"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1500" dirty="0"/>
          </a:p>
        </p:txBody>
      </p:sp>
      <p:sp>
        <p:nvSpPr>
          <p:cNvPr id="2" name="CasellaDiTesto 1">
            <a:extLst>
              <a:ext uri="{FF2B5EF4-FFF2-40B4-BE49-F238E27FC236}">
                <a16:creationId xmlns:a16="http://schemas.microsoft.com/office/drawing/2014/main" id="{26876149-FD75-2321-878D-40BB09AEE71F}"/>
              </a:ext>
            </a:extLst>
          </p:cNvPr>
          <p:cNvSpPr txBox="1"/>
          <p:nvPr/>
        </p:nvSpPr>
        <p:spPr>
          <a:xfrm>
            <a:off x="393124" y="2565170"/>
            <a:ext cx="8178341" cy="42550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600" dirty="0">
                <a:ea typeface="+mn-lt"/>
                <a:cs typeface="+mn-lt"/>
              </a:rPr>
              <a:t>Jinja è un motore di template veloce, espressivo ed estensibile. I segnaposto speciali nel template consentono di scrivere codice simile alla sintassi Python. Successivamente, il template viene passato con i dati per generare il documento finale.</a:t>
            </a:r>
            <a:endParaRPr lang="it-IT" sz="1600" dirty="0"/>
          </a:p>
          <a:p>
            <a:pPr algn="just"/>
            <a:r>
              <a:rPr lang="it-IT" sz="1600" dirty="0">
                <a:ea typeface="+mn-lt"/>
                <a:cs typeface="+mn-lt"/>
              </a:rPr>
              <a:t>Include le seguenti funzionalità:</a:t>
            </a:r>
          </a:p>
          <a:p>
            <a:pPr marL="557213" lvl="1" indent="-214313" algn="just">
              <a:buFont typeface="Arial" panose="020B0604020202020204" pitchFamily="34" charset="0"/>
              <a:buChar char="•"/>
            </a:pPr>
            <a:r>
              <a:rPr lang="it-IT" sz="1600" b="1" dirty="0">
                <a:ea typeface="+mn-lt"/>
                <a:cs typeface="+mn-lt"/>
              </a:rPr>
              <a:t>Ereditarietà e inclusione dei template</a:t>
            </a:r>
            <a:r>
              <a:rPr lang="it-IT" sz="1600" dirty="0">
                <a:ea typeface="+mn-lt"/>
                <a:cs typeface="+mn-lt"/>
              </a:rPr>
              <a:t>: Permette di creare gerarchie di template per riutilizzarne parti.</a:t>
            </a:r>
          </a:p>
          <a:p>
            <a:pPr marL="557213" lvl="1" indent="-214313" algn="just">
              <a:buFont typeface="Arial" panose="020B0604020202020204" pitchFamily="34" charset="0"/>
              <a:buChar char="•"/>
            </a:pPr>
            <a:r>
              <a:rPr lang="it-IT" sz="1600" b="1" dirty="0">
                <a:ea typeface="+mn-lt"/>
                <a:cs typeface="+mn-lt"/>
              </a:rPr>
              <a:t>Definire e importare macro</a:t>
            </a:r>
            <a:r>
              <a:rPr lang="it-IT" sz="1600" dirty="0">
                <a:ea typeface="+mn-lt"/>
                <a:cs typeface="+mn-lt"/>
              </a:rPr>
              <a:t> all'interno dei template: Consente di creare funzioni riutilizzabili nei template.</a:t>
            </a:r>
          </a:p>
          <a:p>
            <a:pPr marL="557213" lvl="1" indent="-214313" algn="just">
              <a:buFont typeface="Arial"/>
              <a:buChar char="•"/>
            </a:pPr>
            <a:r>
              <a:rPr lang="it-IT" sz="1600" dirty="0">
                <a:ea typeface="+mn-lt"/>
                <a:cs typeface="+mn-lt"/>
              </a:rPr>
              <a:t>I </a:t>
            </a:r>
            <a:r>
              <a:rPr lang="it-IT" sz="1600" b="1" dirty="0">
                <a:ea typeface="+mn-lt"/>
                <a:cs typeface="+mn-lt"/>
              </a:rPr>
              <a:t>template HTML</a:t>
            </a:r>
            <a:r>
              <a:rPr lang="it-IT" sz="1600" dirty="0">
                <a:ea typeface="+mn-lt"/>
                <a:cs typeface="+mn-lt"/>
              </a:rPr>
              <a:t> possono utilizzare l'</a:t>
            </a:r>
            <a:r>
              <a:rPr lang="it-IT" sz="1600" dirty="0" err="1">
                <a:ea typeface="+mn-lt"/>
                <a:cs typeface="+mn-lt"/>
              </a:rPr>
              <a:t>autoescaping</a:t>
            </a:r>
            <a:r>
              <a:rPr lang="it-IT" sz="1600" dirty="0">
                <a:ea typeface="+mn-lt"/>
                <a:cs typeface="+mn-lt"/>
              </a:rPr>
              <a:t> per prevenire vulnerabilità XSS (Cross-Site Scripting) causate da input utente non sicuri.</a:t>
            </a:r>
          </a:p>
          <a:p>
            <a:pPr marL="557213" lvl="1" indent="-214313" algn="just">
              <a:buFont typeface="Arial" panose="020B0604020202020204" pitchFamily="34" charset="0"/>
              <a:buChar char="•"/>
            </a:pPr>
            <a:r>
              <a:rPr lang="it-IT" sz="1600" dirty="0">
                <a:ea typeface="+mn-lt"/>
                <a:cs typeface="+mn-lt"/>
              </a:rPr>
              <a:t>Un </a:t>
            </a:r>
            <a:r>
              <a:rPr lang="it-IT" sz="1600" b="1" dirty="0">
                <a:ea typeface="+mn-lt"/>
                <a:cs typeface="+mn-lt"/>
              </a:rPr>
              <a:t>ambiente </a:t>
            </a:r>
            <a:r>
              <a:rPr lang="it-IT" sz="1600" b="1" dirty="0" err="1">
                <a:ea typeface="+mn-lt"/>
                <a:cs typeface="+mn-lt"/>
              </a:rPr>
              <a:t>sandboxed</a:t>
            </a:r>
            <a:r>
              <a:rPr lang="it-IT" sz="1600" dirty="0">
                <a:ea typeface="+mn-lt"/>
                <a:cs typeface="+mn-lt"/>
              </a:rPr>
              <a:t> può rendere sicuri i template non affidabili.</a:t>
            </a:r>
            <a:endParaRPr lang="it-IT" sz="1600" dirty="0"/>
          </a:p>
          <a:p>
            <a:pPr marL="557213" lvl="1" indent="-214313" algn="just">
              <a:buFont typeface="Arial" panose="020B0604020202020204" pitchFamily="34" charset="0"/>
              <a:buChar char="•"/>
            </a:pPr>
            <a:r>
              <a:rPr lang="it-IT" sz="1600" dirty="0">
                <a:ea typeface="+mn-lt"/>
                <a:cs typeface="+mn-lt"/>
              </a:rPr>
              <a:t>Supporto </a:t>
            </a:r>
            <a:r>
              <a:rPr lang="it-IT" sz="1600" b="1" dirty="0">
                <a:ea typeface="+mn-lt"/>
                <a:cs typeface="+mn-lt"/>
              </a:rPr>
              <a:t>asincrono</a:t>
            </a:r>
            <a:r>
              <a:rPr lang="it-IT" sz="1600" dirty="0">
                <a:ea typeface="+mn-lt"/>
                <a:cs typeface="+mn-lt"/>
              </a:rPr>
              <a:t> per generare template che gestiscono automaticamente funzioni sincrone e asincrone senza necessità di sintassi aggiuntiva.</a:t>
            </a:r>
          </a:p>
          <a:p>
            <a:pPr marL="557213" lvl="1" indent="-214313" algn="just">
              <a:buFont typeface="Arial" panose="020B0604020202020204" pitchFamily="34" charset="0"/>
              <a:buChar char="•"/>
            </a:pPr>
            <a:r>
              <a:rPr lang="it-IT" sz="1600" dirty="0">
                <a:ea typeface="+mn-lt"/>
                <a:cs typeface="+mn-lt"/>
              </a:rPr>
              <a:t>I template vengono </a:t>
            </a:r>
            <a:r>
              <a:rPr lang="it-IT" sz="1600" b="1" dirty="0">
                <a:ea typeface="+mn-lt"/>
                <a:cs typeface="+mn-lt"/>
              </a:rPr>
              <a:t>compilati in codice Python ottimizzato</a:t>
            </a:r>
            <a:r>
              <a:rPr lang="it-IT" sz="1600" dirty="0">
                <a:ea typeface="+mn-lt"/>
                <a:cs typeface="+mn-lt"/>
              </a:rPr>
              <a:t> al momento (just-in-time) e memorizzati nella cache, oppure possono essere precompilati.</a:t>
            </a:r>
          </a:p>
          <a:p>
            <a:pPr marL="557213" lvl="1" indent="-214313" algn="just">
              <a:buFont typeface="Arial" panose="020B0604020202020204" pitchFamily="34" charset="0"/>
              <a:buChar char="•"/>
            </a:pPr>
            <a:r>
              <a:rPr lang="it-IT" sz="1600" dirty="0">
                <a:ea typeface="+mn-lt"/>
                <a:cs typeface="+mn-lt"/>
              </a:rPr>
              <a:t>Le eccezioni indicano la riga corretta nei template, facilitando il debug.</a:t>
            </a:r>
          </a:p>
          <a:p>
            <a:pPr marL="557213" lvl="1" indent="-214313" algn="just">
              <a:buFont typeface="Arial" panose="020B0604020202020204" pitchFamily="34" charset="0"/>
              <a:buChar char="•"/>
            </a:pPr>
            <a:r>
              <a:rPr lang="it-IT" sz="1600" dirty="0">
                <a:ea typeface="+mn-lt"/>
                <a:cs typeface="+mn-lt"/>
              </a:rPr>
              <a:t>Supporto a </a:t>
            </a:r>
            <a:r>
              <a:rPr lang="it-IT" sz="1600" b="1" dirty="0">
                <a:ea typeface="+mn-lt"/>
                <a:cs typeface="+mn-lt"/>
              </a:rPr>
              <a:t>filtri, test, funzioni e persino sintassi estensibile</a:t>
            </a:r>
            <a:r>
              <a:rPr lang="it-IT" sz="1600" dirty="0">
                <a:ea typeface="+mn-lt"/>
                <a:cs typeface="+mn-lt"/>
              </a:rPr>
              <a:t>.</a:t>
            </a:r>
          </a:p>
        </p:txBody>
      </p:sp>
    </p:spTree>
    <p:extLst>
      <p:ext uri="{BB962C8B-B14F-4D97-AF65-F5344CB8AC3E}">
        <p14:creationId xmlns:p14="http://schemas.microsoft.com/office/powerpoint/2010/main" val="3040648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7428-B953-980A-5D36-14F04D1CDFE4}"/>
            </a:ext>
          </a:extLst>
        </p:cNvPr>
        <p:cNvGrpSpPr/>
        <p:nvPr/>
      </p:nvGrpSpPr>
      <p:grpSpPr>
        <a:xfrm>
          <a:off x="0" y="0"/>
          <a:ext cx="0" cy="0"/>
          <a:chOff x="0" y="0"/>
          <a:chExt cx="0" cy="0"/>
        </a:xfrm>
      </p:grpSpPr>
      <p:pic>
        <p:nvPicPr>
          <p:cNvPr id="18" name="Immagine 17" descr="Immagine che contiene testo, Carattere, Elementi grafici, grafica&#10;&#10;Descrizione generata automaticamente">
            <a:extLst>
              <a:ext uri="{FF2B5EF4-FFF2-40B4-BE49-F238E27FC236}">
                <a16:creationId xmlns:a16="http://schemas.microsoft.com/office/drawing/2014/main" id="{4A8CA9DB-A794-9C1B-3353-7C751CBD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4" y="1479320"/>
            <a:ext cx="3000375" cy="1085850"/>
          </a:xfrm>
          <a:prstGeom prst="rect">
            <a:avLst/>
          </a:prstGeom>
        </p:spPr>
      </p:pic>
      <p:sp>
        <p:nvSpPr>
          <p:cNvPr id="20" name="CasellaDiTesto 19">
            <a:extLst>
              <a:ext uri="{FF2B5EF4-FFF2-40B4-BE49-F238E27FC236}">
                <a16:creationId xmlns:a16="http://schemas.microsoft.com/office/drawing/2014/main" id="{BA615608-06D5-0B5C-A9D3-3F83F8702EB1}"/>
              </a:ext>
            </a:extLst>
          </p:cNvPr>
          <p:cNvSpPr txBox="1"/>
          <p:nvPr/>
        </p:nvSpPr>
        <p:spPr>
          <a:xfrm>
            <a:off x="1079816" y="5527993"/>
            <a:ext cx="8129502"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1500"/>
          </a:p>
        </p:txBody>
      </p:sp>
      <p:sp>
        <p:nvSpPr>
          <p:cNvPr id="2" name="CasellaDiTesto 1">
            <a:extLst>
              <a:ext uri="{FF2B5EF4-FFF2-40B4-BE49-F238E27FC236}">
                <a16:creationId xmlns:a16="http://schemas.microsoft.com/office/drawing/2014/main" id="{26876149-FD75-2321-878D-40BB09AEE71F}"/>
              </a:ext>
            </a:extLst>
          </p:cNvPr>
          <p:cNvSpPr txBox="1"/>
          <p:nvPr/>
        </p:nvSpPr>
        <p:spPr>
          <a:xfrm>
            <a:off x="333361" y="2565170"/>
            <a:ext cx="8180615" cy="42550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600" b="1" dirty="0">
                <a:ea typeface="+mn-lt"/>
                <a:cs typeface="+mn-lt"/>
              </a:rPr>
              <a:t>Attributi sovrascrivibili con valore predefinito</a:t>
            </a:r>
            <a:r>
              <a:rPr lang="it-IT" sz="1600" dirty="0">
                <a:ea typeface="+mn-lt"/>
                <a:cs typeface="+mn-lt"/>
              </a:rPr>
              <a:t>:</a:t>
            </a:r>
            <a:endParaRPr lang="it-IT" sz="1600" dirty="0"/>
          </a:p>
          <a:p>
            <a:pPr marL="557213" lvl="1" indent="-214313" algn="just">
              <a:buFont typeface="Arial"/>
              <a:buChar char="•"/>
            </a:pPr>
            <a:r>
              <a:rPr lang="it-IT" sz="1600" dirty="0">
                <a:ea typeface="+mn-lt"/>
                <a:cs typeface="+mn-lt"/>
              </a:rPr>
              <a:t>Nel file </a:t>
            </a:r>
            <a:r>
              <a:rPr lang="it-IT" sz="1600" dirty="0" err="1">
                <a:latin typeface="Consolas"/>
              </a:rPr>
              <a:t>recipe.yaml</a:t>
            </a:r>
            <a:r>
              <a:rPr lang="it-IT" sz="1600" dirty="0">
                <a:ea typeface="+mn-lt"/>
                <a:cs typeface="+mn-lt"/>
              </a:rPr>
              <a:t>, si possono definire attributi con valori predefiniti utilizzando la sintassi Jinja2.</a:t>
            </a:r>
            <a:endParaRPr lang="it-IT" sz="1600" dirty="0"/>
          </a:p>
          <a:p>
            <a:pPr marL="557213" lvl="1" indent="-214313" algn="just">
              <a:buFont typeface="Arial"/>
              <a:buChar char="•"/>
            </a:pPr>
            <a:r>
              <a:rPr lang="it-IT" sz="1600" dirty="0">
                <a:ea typeface="+mn-lt"/>
                <a:cs typeface="+mn-lt"/>
              </a:rPr>
              <a:t>Un profilo può sovrascrivere questi valori utilizzando una sintassi a dizionario YAML.</a:t>
            </a:r>
            <a:endParaRPr lang="it-IT" sz="1600" dirty="0"/>
          </a:p>
          <a:p>
            <a:pPr marL="557213" lvl="1" indent="-214313" algn="just">
              <a:buFont typeface="Arial"/>
              <a:buChar char="•"/>
            </a:pPr>
            <a:r>
              <a:rPr lang="it-IT" sz="1600" dirty="0">
                <a:ea typeface="+mn-lt"/>
                <a:cs typeface="+mn-lt"/>
              </a:rPr>
              <a:t>Gli </a:t>
            </a:r>
            <a:r>
              <a:rPr lang="it-IT" sz="1600" dirty="0" err="1">
                <a:ea typeface="+mn-lt"/>
                <a:cs typeface="+mn-lt"/>
              </a:rPr>
              <a:t>override</a:t>
            </a:r>
            <a:r>
              <a:rPr lang="it-IT" sz="1600" dirty="0">
                <a:ea typeface="+mn-lt"/>
                <a:cs typeface="+mn-lt"/>
              </a:rPr>
              <a:t> possono avere tipi arbitrariamente annidati (ad esempio, liste, dizionari, liste di dizionari, ecc.).</a:t>
            </a:r>
          </a:p>
          <a:p>
            <a:pPr marL="214313" indent="-214313" algn="just">
              <a:buFont typeface="Arial"/>
              <a:buChar char="•"/>
            </a:pPr>
            <a:r>
              <a:rPr lang="it-IT" sz="1600" b="1" dirty="0">
                <a:ea typeface="+mn-lt"/>
                <a:cs typeface="+mn-lt"/>
              </a:rPr>
              <a:t>Esempio</a:t>
            </a:r>
            <a:r>
              <a:rPr lang="it-IT" sz="1600" dirty="0">
                <a:ea typeface="+mn-lt"/>
                <a:cs typeface="+mn-lt"/>
              </a:rPr>
              <a:t>:</a:t>
            </a:r>
            <a:endParaRPr lang="it-IT" sz="1600" dirty="0"/>
          </a:p>
          <a:p>
            <a:pPr marL="557213" lvl="1" indent="-214313" algn="just">
              <a:buFont typeface="Arial"/>
              <a:buChar char="•"/>
            </a:pPr>
            <a:r>
              <a:rPr lang="it-IT" sz="1600" dirty="0">
                <a:ea typeface="+mn-lt"/>
                <a:cs typeface="+mn-lt"/>
              </a:rPr>
              <a:t>In </a:t>
            </a:r>
            <a:r>
              <a:rPr lang="it-IT" sz="1600" dirty="0" err="1">
                <a:latin typeface="Consolas"/>
              </a:rPr>
              <a:t>recipe.yaml</a:t>
            </a:r>
            <a:r>
              <a:rPr lang="it-IT" sz="1600" dirty="0">
                <a:ea typeface="+mn-lt"/>
                <a:cs typeface="+mn-lt"/>
              </a:rPr>
              <a:t>: </a:t>
            </a:r>
            <a:r>
              <a:rPr lang="it-IT" sz="1600" dirty="0" err="1">
                <a:latin typeface="Consolas"/>
              </a:rPr>
              <a:t>threshold</a:t>
            </a:r>
            <a:r>
              <a:rPr lang="it-IT" sz="1600" dirty="0">
                <a:latin typeface="Consolas"/>
              </a:rPr>
              <a:t>: {{</a:t>
            </a:r>
            <a:r>
              <a:rPr lang="it-IT" sz="1600" dirty="0" err="1">
                <a:latin typeface="Consolas"/>
              </a:rPr>
              <a:t>RMSE_THRESHOLD|default</a:t>
            </a:r>
            <a:r>
              <a:rPr lang="it-IT" sz="1600" dirty="0">
                <a:latin typeface="Consolas"/>
              </a:rPr>
              <a:t>(10)}}</a:t>
            </a:r>
            <a:r>
              <a:rPr lang="it-IT" sz="1600" dirty="0">
                <a:ea typeface="+mn-lt"/>
                <a:cs typeface="+mn-lt"/>
              </a:rPr>
              <a:t> (valore predefinito di 10).</a:t>
            </a:r>
            <a:endParaRPr lang="it-IT" sz="1600" dirty="0"/>
          </a:p>
          <a:p>
            <a:pPr marL="557213" lvl="1" indent="-214313" algn="just">
              <a:buFont typeface="Arial"/>
              <a:buChar char="•"/>
            </a:pPr>
            <a:r>
              <a:rPr lang="it-IT" sz="1600" dirty="0">
                <a:ea typeface="+mn-lt"/>
                <a:cs typeface="+mn-lt"/>
              </a:rPr>
              <a:t>In </a:t>
            </a:r>
            <a:r>
              <a:rPr lang="it-IT" sz="1600" dirty="0" err="1">
                <a:latin typeface="Consolas"/>
              </a:rPr>
              <a:t>prod.yaml</a:t>
            </a:r>
            <a:r>
              <a:rPr lang="it-IT" sz="1600" dirty="0">
                <a:ea typeface="+mn-lt"/>
                <a:cs typeface="+mn-lt"/>
              </a:rPr>
              <a:t>: </a:t>
            </a:r>
            <a:r>
              <a:rPr lang="it-IT" sz="1600" dirty="0">
                <a:latin typeface="Consolas"/>
              </a:rPr>
              <a:t>RMSE_THRESHOLD: 5.2</a:t>
            </a:r>
            <a:r>
              <a:rPr lang="it-IT" sz="1600" dirty="0">
                <a:ea typeface="+mn-lt"/>
                <a:cs typeface="+mn-lt"/>
              </a:rPr>
              <a:t> (valore sovrascritto per produzione).</a:t>
            </a:r>
            <a:endParaRPr lang="it-IT" sz="1600" dirty="0"/>
          </a:p>
          <a:p>
            <a:pPr marL="214313" indent="-214313" algn="just">
              <a:buFont typeface="Arial"/>
              <a:buChar char="•"/>
            </a:pPr>
            <a:r>
              <a:rPr lang="it-IT" sz="1600" b="1" dirty="0">
                <a:ea typeface="+mn-lt"/>
                <a:cs typeface="+mn-lt"/>
              </a:rPr>
              <a:t>Sostituzioni obbligatorie (senza valore predefinito)</a:t>
            </a:r>
            <a:r>
              <a:rPr lang="it-IT" sz="1600" dirty="0">
                <a:ea typeface="+mn-lt"/>
                <a:cs typeface="+mn-lt"/>
              </a:rPr>
              <a:t>:</a:t>
            </a:r>
          </a:p>
          <a:p>
            <a:pPr marL="557213" lvl="1" indent="-214313" algn="just">
              <a:buFont typeface="Arial"/>
              <a:buChar char="•"/>
            </a:pPr>
            <a:r>
              <a:rPr lang="it-IT" sz="1600" dirty="0">
                <a:ea typeface="+mn-lt"/>
                <a:cs typeface="+mn-lt"/>
              </a:rPr>
              <a:t>Se un attributo Jinja2 non ha un valore predefinito, è obbligatorio specificarlo in un profilo.</a:t>
            </a:r>
            <a:endParaRPr lang="it-IT" sz="1600" dirty="0"/>
          </a:p>
          <a:p>
            <a:pPr marL="557213" lvl="1" indent="-214313" algn="just">
              <a:buFont typeface="Arial"/>
              <a:buChar char="•"/>
            </a:pPr>
            <a:r>
              <a:rPr lang="it-IT" sz="1600" dirty="0">
                <a:ea typeface="+mn-lt"/>
                <a:cs typeface="+mn-lt"/>
              </a:rPr>
              <a:t>I valori possono essere annidati come sopra.</a:t>
            </a:r>
            <a:endParaRPr lang="it-IT" sz="1600" dirty="0"/>
          </a:p>
          <a:p>
            <a:pPr marL="557213" lvl="1" indent="-214313" algn="just">
              <a:buFont typeface="Arial"/>
              <a:buChar char="•"/>
            </a:pPr>
            <a:r>
              <a:rPr lang="it-IT" sz="1600" b="1" dirty="0">
                <a:ea typeface="+mn-lt"/>
                <a:cs typeface="+mn-lt"/>
              </a:rPr>
              <a:t>Esempio</a:t>
            </a:r>
            <a:r>
              <a:rPr lang="it-IT" sz="1600" dirty="0">
                <a:ea typeface="+mn-lt"/>
                <a:cs typeface="+mn-lt"/>
              </a:rPr>
              <a:t>:</a:t>
            </a:r>
            <a:endParaRPr lang="it-IT" sz="1600" dirty="0"/>
          </a:p>
          <a:p>
            <a:pPr lvl="1" algn="just"/>
            <a:r>
              <a:rPr lang="it-IT" sz="1600" dirty="0">
                <a:ea typeface="+mn-lt"/>
                <a:cs typeface="+mn-lt"/>
              </a:rPr>
              <a:t>  In </a:t>
            </a:r>
            <a:r>
              <a:rPr lang="it-IT" sz="1600" dirty="0" err="1">
                <a:latin typeface="Consolas"/>
              </a:rPr>
              <a:t>recipe.yaml</a:t>
            </a:r>
            <a:r>
              <a:rPr lang="it-IT" sz="1600" dirty="0">
                <a:ea typeface="+mn-lt"/>
                <a:cs typeface="+mn-lt"/>
              </a:rPr>
              <a:t>: </a:t>
            </a:r>
            <a:r>
              <a:rPr lang="it-IT" sz="1600" dirty="0" err="1">
                <a:latin typeface="Consolas"/>
              </a:rPr>
              <a:t>ingest</a:t>
            </a:r>
            <a:r>
              <a:rPr lang="it-IT" sz="1600" dirty="0">
                <a:latin typeface="Consolas"/>
              </a:rPr>
              <a:t>: {{INGEST_CONFIG}}</a:t>
            </a:r>
            <a:r>
              <a:rPr lang="it-IT" sz="1600" dirty="0">
                <a:ea typeface="+mn-lt"/>
                <a:cs typeface="+mn-lt"/>
              </a:rPr>
              <a:t> (valore non definito).</a:t>
            </a:r>
            <a:endParaRPr lang="it-IT" sz="1600" dirty="0"/>
          </a:p>
          <a:p>
            <a:pPr lvl="1" algn="just"/>
            <a:r>
              <a:rPr lang="it-IT" sz="1600" dirty="0">
                <a:ea typeface="+mn-lt"/>
                <a:cs typeface="+mn-lt"/>
              </a:rPr>
              <a:t>  In </a:t>
            </a:r>
            <a:r>
              <a:rPr lang="it-IT" sz="1600" dirty="0" err="1">
                <a:latin typeface="Consolas"/>
              </a:rPr>
              <a:t>dev.yaml</a:t>
            </a:r>
            <a:r>
              <a:rPr lang="it-IT" sz="1600" dirty="0">
                <a:ea typeface="+mn-lt"/>
                <a:cs typeface="+mn-lt"/>
              </a:rPr>
              <a:t>: </a:t>
            </a:r>
            <a:r>
              <a:rPr lang="it-IT" sz="1600" dirty="0">
                <a:latin typeface="Consolas"/>
              </a:rPr>
              <a:t>INGEST_CONFIG: {location: "./data/taxi-</a:t>
            </a:r>
            <a:r>
              <a:rPr lang="it-IT" sz="1600" dirty="0" err="1">
                <a:latin typeface="Consolas"/>
              </a:rPr>
              <a:t>small.parquet</a:t>
            </a:r>
            <a:r>
              <a:rPr lang="it-IT" sz="1600" dirty="0">
                <a:latin typeface="Consolas"/>
              </a:rPr>
              <a:t>", format: "parquet"}</a:t>
            </a:r>
            <a:r>
              <a:rPr lang="it-IT" sz="1600" dirty="0">
                <a:ea typeface="+mn-lt"/>
                <a:cs typeface="+mn-lt"/>
              </a:rPr>
              <a:t> (valore fornito per sviluppo).</a:t>
            </a:r>
          </a:p>
        </p:txBody>
      </p:sp>
    </p:spTree>
    <p:extLst>
      <p:ext uri="{BB962C8B-B14F-4D97-AF65-F5344CB8AC3E}">
        <p14:creationId xmlns:p14="http://schemas.microsoft.com/office/powerpoint/2010/main" val="3627221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7428-B953-980A-5D36-14F04D1CDFE4}"/>
            </a:ext>
          </a:extLst>
        </p:cNvPr>
        <p:cNvGrpSpPr/>
        <p:nvPr/>
      </p:nvGrpSpPr>
      <p:grpSpPr>
        <a:xfrm>
          <a:off x="0" y="0"/>
          <a:ext cx="0" cy="0"/>
          <a:chOff x="0" y="0"/>
          <a:chExt cx="0" cy="0"/>
        </a:xfrm>
      </p:grpSpPr>
      <p:pic>
        <p:nvPicPr>
          <p:cNvPr id="18" name="Immagine 17" descr="Immagine che contiene testo, Carattere, Elementi grafici, grafica&#10;&#10;Descrizione generata automaticamente">
            <a:extLst>
              <a:ext uri="{FF2B5EF4-FFF2-40B4-BE49-F238E27FC236}">
                <a16:creationId xmlns:a16="http://schemas.microsoft.com/office/drawing/2014/main" id="{4A8CA9DB-A794-9C1B-3353-7C751CBD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4" y="1479320"/>
            <a:ext cx="3000375" cy="1085850"/>
          </a:xfrm>
          <a:prstGeom prst="rect">
            <a:avLst/>
          </a:prstGeom>
        </p:spPr>
      </p:pic>
      <p:sp>
        <p:nvSpPr>
          <p:cNvPr id="20" name="CasellaDiTesto 19">
            <a:extLst>
              <a:ext uri="{FF2B5EF4-FFF2-40B4-BE49-F238E27FC236}">
                <a16:creationId xmlns:a16="http://schemas.microsoft.com/office/drawing/2014/main" id="{BA615608-06D5-0B5C-A9D3-3F83F8702EB1}"/>
              </a:ext>
            </a:extLst>
          </p:cNvPr>
          <p:cNvSpPr txBox="1"/>
          <p:nvPr/>
        </p:nvSpPr>
        <p:spPr>
          <a:xfrm>
            <a:off x="1079816" y="5527993"/>
            <a:ext cx="8129502"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it-IT" sz="1500"/>
          </a:p>
        </p:txBody>
      </p:sp>
      <p:sp>
        <p:nvSpPr>
          <p:cNvPr id="2" name="CasellaDiTesto 1">
            <a:extLst>
              <a:ext uri="{FF2B5EF4-FFF2-40B4-BE49-F238E27FC236}">
                <a16:creationId xmlns:a16="http://schemas.microsoft.com/office/drawing/2014/main" id="{26876149-FD75-2321-878D-40BB09AEE71F}"/>
              </a:ext>
            </a:extLst>
          </p:cNvPr>
          <p:cNvSpPr txBox="1"/>
          <p:nvPr/>
        </p:nvSpPr>
        <p:spPr>
          <a:xfrm>
            <a:off x="489477" y="2891618"/>
            <a:ext cx="8171197" cy="376256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2400" b="1" dirty="0">
                <a:ea typeface="+mn-lt"/>
                <a:cs typeface="+mn-lt"/>
              </a:rPr>
              <a:t>Aggiunte opzionali</a:t>
            </a:r>
            <a:r>
              <a:rPr lang="it-IT" sz="2400" dirty="0">
                <a:ea typeface="+mn-lt"/>
                <a:cs typeface="+mn-lt"/>
              </a:rPr>
              <a:t>:</a:t>
            </a:r>
          </a:p>
          <a:p>
            <a:pPr marL="557213" lvl="1" indent="-214313">
              <a:buFont typeface="Arial"/>
              <a:buChar char="•"/>
            </a:pPr>
            <a:r>
              <a:rPr lang="it-IT" sz="2400" dirty="0">
                <a:ea typeface="+mn-lt"/>
                <a:cs typeface="+mn-lt"/>
              </a:rPr>
              <a:t>Se un attributo non è definito in </a:t>
            </a:r>
            <a:r>
              <a:rPr lang="it-IT" sz="2400" dirty="0" err="1">
                <a:latin typeface="Consolas"/>
              </a:rPr>
              <a:t>recipe.yaml</a:t>
            </a:r>
            <a:r>
              <a:rPr lang="it-IT" sz="2400" dirty="0">
                <a:ea typeface="+mn-lt"/>
                <a:cs typeface="+mn-lt"/>
              </a:rPr>
              <a:t>, un profilo può aggiungerlo.</a:t>
            </a:r>
            <a:endParaRPr lang="it-IT" sz="2400" dirty="0"/>
          </a:p>
          <a:p>
            <a:pPr marL="557213" lvl="1" indent="-214313">
              <a:buFont typeface="Arial"/>
              <a:buChar char="•"/>
            </a:pPr>
            <a:r>
              <a:rPr lang="it-IT" sz="2400" dirty="0">
                <a:ea typeface="+mn-lt"/>
                <a:cs typeface="+mn-lt"/>
              </a:rPr>
              <a:t>Utile per fornire configurazioni opzionali che la recipe ignora se non specificate.</a:t>
            </a:r>
            <a:endParaRPr lang="it-IT" sz="2400" dirty="0"/>
          </a:p>
          <a:p>
            <a:pPr marL="557213" lvl="1" indent="-214313">
              <a:buFont typeface="Arial"/>
              <a:buChar char="•"/>
            </a:pPr>
            <a:r>
              <a:rPr lang="it-IT" sz="2400" b="1" dirty="0">
                <a:ea typeface="+mn-lt"/>
                <a:cs typeface="+mn-lt"/>
              </a:rPr>
              <a:t>Esempio</a:t>
            </a:r>
            <a:r>
              <a:rPr lang="it-IT" sz="2400" dirty="0">
                <a:ea typeface="+mn-lt"/>
                <a:cs typeface="+mn-lt"/>
              </a:rPr>
              <a:t>: (In </a:t>
            </a:r>
            <a:r>
              <a:rPr lang="it-IT" sz="2400" dirty="0" err="1">
                <a:latin typeface="Consolas"/>
              </a:rPr>
              <a:t>local.yaml</a:t>
            </a:r>
            <a:r>
              <a:rPr lang="it-IT" sz="2400" dirty="0">
                <a:latin typeface="Consolas"/>
              </a:rPr>
              <a:t>)</a:t>
            </a:r>
            <a:endParaRPr lang="it-IT" sz="2400" dirty="0">
              <a:latin typeface="Consolas"/>
              <a:ea typeface="+mn-lt"/>
              <a:cs typeface="+mn-lt"/>
            </a:endParaRPr>
          </a:p>
          <a:p>
            <a:pPr lvl="1"/>
            <a:r>
              <a:rPr lang="it-IT" sz="2400" dirty="0" err="1">
                <a:ea typeface="+mn-lt"/>
                <a:cs typeface="+mn-lt"/>
              </a:rPr>
              <a:t>experiment</a:t>
            </a:r>
            <a:r>
              <a:rPr lang="it-IT" sz="2400" dirty="0">
                <a:ea typeface="+mn-lt"/>
                <a:cs typeface="+mn-lt"/>
              </a:rPr>
              <a:t>:</a:t>
            </a:r>
            <a:endParaRPr lang="it-IT" sz="3200" dirty="0"/>
          </a:p>
          <a:p>
            <a:pPr lvl="1"/>
            <a:r>
              <a:rPr lang="it-IT" sz="2400" dirty="0">
                <a:ea typeface="+mn-lt"/>
                <a:cs typeface="+mn-lt"/>
              </a:rPr>
              <a:t>  </a:t>
            </a:r>
            <a:r>
              <a:rPr lang="it-IT" sz="2400" dirty="0" err="1">
                <a:ea typeface="+mn-lt"/>
                <a:cs typeface="+mn-lt"/>
              </a:rPr>
              <a:t>tracking_uri</a:t>
            </a:r>
            <a:r>
              <a:rPr lang="it-IT" sz="2400" dirty="0">
                <a:ea typeface="+mn-lt"/>
                <a:cs typeface="+mn-lt"/>
              </a:rPr>
              <a:t>: "</a:t>
            </a:r>
            <a:r>
              <a:rPr lang="it-IT" sz="2400" dirty="0" err="1">
                <a:ea typeface="+mn-lt"/>
                <a:cs typeface="+mn-lt"/>
              </a:rPr>
              <a:t>sqlite</a:t>
            </a:r>
            <a:r>
              <a:rPr lang="it-IT" sz="2400" dirty="0">
                <a:ea typeface="+mn-lt"/>
                <a:cs typeface="+mn-lt"/>
              </a:rPr>
              <a:t>:///metadata/</a:t>
            </a:r>
            <a:r>
              <a:rPr lang="it-IT" sz="2400" dirty="0" err="1">
                <a:ea typeface="+mn-lt"/>
                <a:cs typeface="+mn-lt"/>
              </a:rPr>
              <a:t>mlflow</a:t>
            </a:r>
            <a:r>
              <a:rPr lang="it-IT" sz="2400" dirty="0">
                <a:ea typeface="+mn-lt"/>
                <a:cs typeface="+mn-lt"/>
              </a:rPr>
              <a:t>/</a:t>
            </a:r>
            <a:r>
              <a:rPr lang="it-IT" sz="2400" dirty="0" err="1">
                <a:ea typeface="+mn-lt"/>
                <a:cs typeface="+mn-lt"/>
              </a:rPr>
              <a:t>mlruns.db</a:t>
            </a:r>
            <a:r>
              <a:rPr lang="it-IT" sz="2400" dirty="0">
                <a:ea typeface="+mn-lt"/>
                <a:cs typeface="+mn-lt"/>
              </a:rPr>
              <a:t>"</a:t>
            </a:r>
            <a:endParaRPr lang="it-IT" sz="3200" dirty="0"/>
          </a:p>
          <a:p>
            <a:pPr lvl="1"/>
            <a:r>
              <a:rPr lang="it-IT" sz="2400" dirty="0">
                <a:ea typeface="+mn-lt"/>
                <a:cs typeface="+mn-lt"/>
              </a:rPr>
              <a:t>  name: "</a:t>
            </a:r>
            <a:r>
              <a:rPr lang="it-IT" sz="2400" dirty="0" err="1">
                <a:ea typeface="+mn-lt"/>
                <a:cs typeface="+mn-lt"/>
              </a:rPr>
              <a:t>sklearn_regression_experiment</a:t>
            </a:r>
            <a:r>
              <a:rPr lang="it-IT" sz="2400" dirty="0">
                <a:ea typeface="+mn-lt"/>
                <a:cs typeface="+mn-lt"/>
              </a:rPr>
              <a:t>"</a:t>
            </a:r>
            <a:endParaRPr lang="it-IT" sz="3200" dirty="0"/>
          </a:p>
          <a:p>
            <a:pPr lvl="1"/>
            <a:r>
              <a:rPr lang="it-IT" sz="2400" dirty="0">
                <a:ea typeface="+mn-lt"/>
                <a:cs typeface="+mn-lt"/>
              </a:rPr>
              <a:t>  </a:t>
            </a:r>
            <a:r>
              <a:rPr lang="it-IT" sz="2400" dirty="0" err="1">
                <a:ea typeface="+mn-lt"/>
                <a:cs typeface="+mn-lt"/>
              </a:rPr>
              <a:t>artifact_location</a:t>
            </a:r>
            <a:r>
              <a:rPr lang="it-IT" sz="2400" dirty="0">
                <a:ea typeface="+mn-lt"/>
                <a:cs typeface="+mn-lt"/>
              </a:rPr>
              <a:t>: "./metadata/</a:t>
            </a:r>
            <a:r>
              <a:rPr lang="it-IT" sz="2400" dirty="0" err="1">
                <a:ea typeface="+mn-lt"/>
                <a:cs typeface="+mn-lt"/>
              </a:rPr>
              <a:t>mlflow</a:t>
            </a:r>
            <a:r>
              <a:rPr lang="it-IT" sz="2400" dirty="0">
                <a:ea typeface="+mn-lt"/>
                <a:cs typeface="+mn-lt"/>
              </a:rPr>
              <a:t>/</a:t>
            </a:r>
            <a:r>
              <a:rPr lang="it-IT" sz="2400" dirty="0" err="1">
                <a:ea typeface="+mn-lt"/>
                <a:cs typeface="+mn-lt"/>
              </a:rPr>
              <a:t>mlartifacts</a:t>
            </a:r>
            <a:r>
              <a:rPr lang="it-IT" sz="2400" dirty="0">
                <a:ea typeface="+mn-lt"/>
                <a:cs typeface="+mn-lt"/>
              </a:rPr>
              <a:t>"</a:t>
            </a:r>
            <a:endParaRPr lang="it-IT" sz="3200" dirty="0"/>
          </a:p>
        </p:txBody>
      </p:sp>
    </p:spTree>
    <p:extLst>
      <p:ext uri="{BB962C8B-B14F-4D97-AF65-F5344CB8AC3E}">
        <p14:creationId xmlns:p14="http://schemas.microsoft.com/office/powerpoint/2010/main" val="9113246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DCE4D-BFF5-674A-FEF5-0D8A7DE376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936153-EFBD-4682-80E8-E58834A0BD60}"/>
              </a:ext>
            </a:extLst>
          </p:cNvPr>
          <p:cNvSpPr>
            <a:spLocks noGrp="1"/>
          </p:cNvSpPr>
          <p:nvPr>
            <p:ph type="title"/>
          </p:nvPr>
        </p:nvSpPr>
        <p:spPr>
          <a:xfrm>
            <a:off x="760601" y="975065"/>
            <a:ext cx="7457037" cy="1165860"/>
          </a:xfrm>
        </p:spPr>
        <p:txBody>
          <a:bodyPr anchor="ctr">
            <a:normAutofit/>
          </a:bodyPr>
          <a:lstStyle/>
          <a:p>
            <a:r>
              <a:rPr lang="it-IT" sz="3600" dirty="0" err="1">
                <a:ea typeface="+mj-lt"/>
                <a:cs typeface="+mj-lt"/>
              </a:rPr>
              <a:t>local.yaml</a:t>
            </a:r>
            <a:endParaRPr lang="it-IT" sz="3600" dirty="0"/>
          </a:p>
        </p:txBody>
      </p:sp>
      <p:pic>
        <p:nvPicPr>
          <p:cNvPr id="7" name="Immagine 6">
            <a:extLst>
              <a:ext uri="{FF2B5EF4-FFF2-40B4-BE49-F238E27FC236}">
                <a16:creationId xmlns:a16="http://schemas.microsoft.com/office/drawing/2014/main" id="{9F5BE3A9-4B0E-CD28-D193-66A5E50EB51F}"/>
              </a:ext>
            </a:extLst>
          </p:cNvPr>
          <p:cNvPicPr>
            <a:picLocks noChangeAspect="1"/>
          </p:cNvPicPr>
          <p:nvPr/>
        </p:nvPicPr>
        <p:blipFill>
          <a:blip r:embed="rId3"/>
          <a:stretch>
            <a:fillRect/>
          </a:stretch>
        </p:blipFill>
        <p:spPr>
          <a:xfrm>
            <a:off x="3315894" y="2168912"/>
            <a:ext cx="5856719" cy="3049859"/>
          </a:xfrm>
          <a:prstGeom prst="rect">
            <a:avLst/>
          </a:prstGeom>
        </p:spPr>
      </p:pic>
      <p:sp>
        <p:nvSpPr>
          <p:cNvPr id="3" name="CasellaDiTesto 2">
            <a:extLst>
              <a:ext uri="{FF2B5EF4-FFF2-40B4-BE49-F238E27FC236}">
                <a16:creationId xmlns:a16="http://schemas.microsoft.com/office/drawing/2014/main" id="{EA9B7CF0-FCE2-D0CB-C87F-37DE475938B9}"/>
              </a:ext>
            </a:extLst>
          </p:cNvPr>
          <p:cNvSpPr txBox="1"/>
          <p:nvPr/>
        </p:nvSpPr>
        <p:spPr>
          <a:xfrm>
            <a:off x="0" y="2207941"/>
            <a:ext cx="3315895" cy="410881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050" b="1" dirty="0">
                <a:ea typeface="+mn-lt"/>
                <a:cs typeface="+mn-lt"/>
              </a:rPr>
              <a:t>Esperimento MLflow</a:t>
            </a:r>
            <a:r>
              <a:rPr lang="it-IT" sz="1050" dirty="0">
                <a:ea typeface="+mn-lt"/>
                <a:cs typeface="+mn-lt"/>
              </a:rPr>
              <a:t>:</a:t>
            </a:r>
            <a:endParaRPr lang="it-IT" sz="1050" dirty="0"/>
          </a:p>
          <a:p>
            <a:pPr marL="214313" indent="-214313" algn="just">
              <a:buFont typeface="Arial"/>
              <a:buChar char="•"/>
            </a:pPr>
            <a:r>
              <a:rPr lang="it-IT" sz="1050" dirty="0">
                <a:ea typeface="+mn-lt"/>
                <a:cs typeface="+mn-lt"/>
              </a:rPr>
              <a:t>Nome: </a:t>
            </a:r>
            <a:r>
              <a:rPr lang="it-IT" sz="1050" dirty="0">
                <a:latin typeface="Consolas"/>
              </a:rPr>
              <a:t>"</a:t>
            </a:r>
            <a:r>
              <a:rPr lang="it-IT" sz="1050" dirty="0" err="1">
                <a:latin typeface="Consolas"/>
              </a:rPr>
              <a:t>sklearn_classification_experiment</a:t>
            </a:r>
            <a:r>
              <a:rPr lang="it-IT" sz="1050" dirty="0">
                <a:latin typeface="Consolas"/>
              </a:rPr>
              <a:t>"</a:t>
            </a:r>
            <a:r>
              <a:rPr lang="it-IT" sz="1050" dirty="0">
                <a:ea typeface="+mn-lt"/>
                <a:cs typeface="+mn-lt"/>
              </a:rPr>
              <a:t>.  </a:t>
            </a:r>
          </a:p>
          <a:p>
            <a:pPr marL="128588" indent="-128588" algn="just">
              <a:buFont typeface="Arial" panose="020B0604020202020204" pitchFamily="34" charset="0"/>
              <a:buChar char="•"/>
            </a:pPr>
            <a:r>
              <a:rPr lang="it-IT" sz="1050" dirty="0">
                <a:ea typeface="+mn-lt"/>
                <a:cs typeface="+mn-lt"/>
              </a:rPr>
              <a:t>URI di tracking: Utilizza un database </a:t>
            </a:r>
            <a:r>
              <a:rPr lang="it-IT" sz="1050" dirty="0" err="1">
                <a:ea typeface="+mn-lt"/>
                <a:cs typeface="+mn-lt"/>
              </a:rPr>
              <a:t>SQLite</a:t>
            </a:r>
            <a:r>
              <a:rPr lang="it-IT" sz="1050" dirty="0">
                <a:ea typeface="+mn-lt"/>
                <a:cs typeface="+mn-lt"/>
              </a:rPr>
              <a:t> locale per gestire i </a:t>
            </a:r>
            <a:r>
              <a:rPr lang="it-IT" sz="1050" dirty="0" err="1">
                <a:ea typeface="+mn-lt"/>
                <a:cs typeface="+mn-lt"/>
              </a:rPr>
              <a:t>run</a:t>
            </a:r>
            <a:r>
              <a:rPr lang="it-IT" sz="1050" dirty="0">
                <a:ea typeface="+mn-lt"/>
                <a:cs typeface="+mn-lt"/>
              </a:rPr>
              <a:t> di MLflow.</a:t>
            </a:r>
            <a:endParaRPr lang="it-IT" sz="1050" dirty="0"/>
          </a:p>
          <a:p>
            <a:pPr marL="214313" indent="-214313" algn="just">
              <a:buFont typeface="Arial"/>
              <a:buChar char="•"/>
            </a:pPr>
            <a:r>
              <a:rPr lang="it-IT" sz="1050" dirty="0">
                <a:ea typeface="+mn-lt"/>
                <a:cs typeface="+mn-lt"/>
              </a:rPr>
              <a:t>Posizione degli </a:t>
            </a:r>
            <a:r>
              <a:rPr lang="it-IT" sz="1050" dirty="0" err="1">
                <a:ea typeface="+mn-lt"/>
                <a:cs typeface="+mn-lt"/>
              </a:rPr>
              <a:t>artifact</a:t>
            </a:r>
            <a:r>
              <a:rPr lang="it-IT" sz="1050" dirty="0">
                <a:ea typeface="+mn-lt"/>
                <a:cs typeface="+mn-lt"/>
              </a:rPr>
              <a:t>: Specificata per memorizzare i risultati del modello.</a:t>
            </a:r>
            <a:endParaRPr lang="it-IT" sz="1050" dirty="0"/>
          </a:p>
          <a:p>
            <a:pPr algn="just"/>
            <a:r>
              <a:rPr lang="it-IT" sz="1050" b="1" dirty="0">
                <a:ea typeface="+mn-lt"/>
                <a:cs typeface="+mn-lt"/>
              </a:rPr>
              <a:t>Model </a:t>
            </a:r>
            <a:r>
              <a:rPr lang="it-IT" sz="1050" b="1" dirty="0" err="1">
                <a:ea typeface="+mn-lt"/>
                <a:cs typeface="+mn-lt"/>
              </a:rPr>
              <a:t>Registry</a:t>
            </a:r>
            <a:r>
              <a:rPr lang="it-IT" sz="1050" dirty="0">
                <a:ea typeface="+mn-lt"/>
                <a:cs typeface="+mn-lt"/>
              </a:rPr>
              <a:t>:</a:t>
            </a:r>
            <a:endParaRPr lang="it-IT" sz="1050" dirty="0"/>
          </a:p>
          <a:p>
            <a:pPr marL="214313" indent="-214313" algn="just">
              <a:buFont typeface="Arial"/>
              <a:buChar char="•"/>
            </a:pPr>
            <a:r>
              <a:rPr lang="it-IT" sz="1050" dirty="0">
                <a:ea typeface="+mn-lt"/>
                <a:cs typeface="+mn-lt"/>
              </a:rPr>
              <a:t>Nome del modello: </a:t>
            </a:r>
            <a:r>
              <a:rPr lang="it-IT" sz="1050" dirty="0">
                <a:latin typeface="Consolas"/>
              </a:rPr>
              <a:t>"</a:t>
            </a:r>
            <a:r>
              <a:rPr lang="it-IT" sz="1050" dirty="0" err="1">
                <a:latin typeface="Consolas"/>
              </a:rPr>
              <a:t>red_wine_classifier</a:t>
            </a:r>
            <a:r>
              <a:rPr lang="it-IT" sz="1050" dirty="0">
                <a:latin typeface="Consolas"/>
              </a:rPr>
              <a:t>"</a:t>
            </a:r>
            <a:r>
              <a:rPr lang="it-IT" sz="1050" dirty="0">
                <a:ea typeface="+mn-lt"/>
                <a:cs typeface="+mn-lt"/>
              </a:rPr>
              <a:t>.</a:t>
            </a:r>
            <a:endParaRPr lang="it-IT" sz="1050" dirty="0"/>
          </a:p>
          <a:p>
            <a:pPr algn="just"/>
            <a:r>
              <a:rPr lang="it-IT" sz="1050" b="1" dirty="0">
                <a:ea typeface="+mn-lt"/>
                <a:cs typeface="+mn-lt"/>
              </a:rPr>
              <a:t>Suddivisione del dataset</a:t>
            </a:r>
            <a:r>
              <a:rPr lang="it-IT" sz="1050" dirty="0">
                <a:ea typeface="+mn-lt"/>
                <a:cs typeface="+mn-lt"/>
              </a:rPr>
              <a:t>:</a:t>
            </a:r>
            <a:endParaRPr lang="it-IT" sz="1050" dirty="0"/>
          </a:p>
          <a:p>
            <a:pPr marL="214313" indent="-214313" algn="just">
              <a:buFont typeface="Arial"/>
              <a:buChar char="•"/>
            </a:pPr>
            <a:r>
              <a:rPr lang="it-IT" sz="1050" dirty="0">
                <a:ea typeface="+mn-lt"/>
                <a:cs typeface="+mn-lt"/>
              </a:rPr>
              <a:t>Rapporti di split per </a:t>
            </a:r>
            <a:r>
              <a:rPr lang="it-IT" sz="1050" dirty="0" err="1">
                <a:ea typeface="+mn-lt"/>
                <a:cs typeface="+mn-lt"/>
              </a:rPr>
              <a:t>train</a:t>
            </a:r>
            <a:r>
              <a:rPr lang="it-IT" sz="1050" dirty="0">
                <a:ea typeface="+mn-lt"/>
                <a:cs typeface="+mn-lt"/>
              </a:rPr>
              <a:t>/validation/test: </a:t>
            </a:r>
            <a:r>
              <a:rPr lang="it-IT" sz="1050" dirty="0">
                <a:latin typeface="Consolas"/>
              </a:rPr>
              <a:t>[0.80, 0.10, 0.10]</a:t>
            </a:r>
            <a:r>
              <a:rPr lang="it-IT" sz="1050" dirty="0">
                <a:ea typeface="+mn-lt"/>
                <a:cs typeface="+mn-lt"/>
              </a:rPr>
              <a:t>.</a:t>
            </a:r>
            <a:endParaRPr lang="it-IT" sz="1050" dirty="0"/>
          </a:p>
          <a:p>
            <a:pPr algn="just"/>
            <a:r>
              <a:rPr lang="it-IT" sz="1050" b="1" dirty="0">
                <a:ea typeface="+mn-lt"/>
                <a:cs typeface="+mn-lt"/>
              </a:rPr>
              <a:t>Configurazione dell'ingestione</a:t>
            </a:r>
            <a:r>
              <a:rPr lang="it-IT" sz="1050" dirty="0">
                <a:ea typeface="+mn-lt"/>
                <a:cs typeface="+mn-lt"/>
              </a:rPr>
              <a:t>:</a:t>
            </a:r>
            <a:endParaRPr lang="it-IT" sz="1050" dirty="0"/>
          </a:p>
          <a:p>
            <a:pPr marL="214313" indent="-214313" algn="just">
              <a:buFont typeface="Arial"/>
              <a:buChar char="•"/>
            </a:pPr>
            <a:r>
              <a:rPr lang="it-IT" sz="1050" dirty="0">
                <a:ea typeface="+mn-lt"/>
                <a:cs typeface="+mn-lt"/>
              </a:rPr>
              <a:t>Formato: CSV.</a:t>
            </a:r>
            <a:endParaRPr lang="it-IT" sz="1050" dirty="0"/>
          </a:p>
          <a:p>
            <a:pPr marL="214313" indent="-214313" algn="just">
              <a:buFont typeface="Arial"/>
              <a:buChar char="•"/>
            </a:pPr>
            <a:r>
              <a:rPr lang="it-IT" sz="1050" dirty="0">
                <a:ea typeface="+mn-lt"/>
                <a:cs typeface="+mn-lt"/>
              </a:rPr>
              <a:t>Location: Include due file di dataset relativi alla qualità del vino bianco e rosso.</a:t>
            </a:r>
            <a:endParaRPr lang="it-IT" sz="1050" dirty="0"/>
          </a:p>
          <a:p>
            <a:pPr marL="214313" indent="-214313" algn="just">
              <a:buFont typeface="Arial"/>
              <a:buChar char="•"/>
            </a:pPr>
            <a:r>
              <a:rPr lang="it-IT" sz="1050" dirty="0">
                <a:ea typeface="+mn-lt"/>
                <a:cs typeface="+mn-lt"/>
              </a:rPr>
              <a:t>Metodo di caricamento: Utilizza </a:t>
            </a:r>
            <a:r>
              <a:rPr lang="it-IT" sz="1050" dirty="0" err="1">
                <a:latin typeface="Consolas"/>
              </a:rPr>
              <a:t>load_file_as_dataframe</a:t>
            </a:r>
            <a:r>
              <a:rPr lang="it-IT" sz="1050" dirty="0">
                <a:ea typeface="+mn-lt"/>
                <a:cs typeface="+mn-lt"/>
              </a:rPr>
              <a:t>.</a:t>
            </a:r>
            <a:endParaRPr lang="it-IT" sz="1050" dirty="0"/>
          </a:p>
          <a:p>
            <a:pPr algn="just"/>
            <a:r>
              <a:rPr lang="it-IT" sz="1050" b="1" dirty="0">
                <a:ea typeface="+mn-lt"/>
                <a:cs typeface="+mn-lt"/>
              </a:rPr>
              <a:t>Scoring</a:t>
            </a:r>
            <a:r>
              <a:rPr lang="it-IT" sz="1050" dirty="0">
                <a:ea typeface="+mn-lt"/>
                <a:cs typeface="+mn-lt"/>
              </a:rPr>
              <a:t>:</a:t>
            </a:r>
            <a:endParaRPr lang="it-IT" sz="1050" dirty="0"/>
          </a:p>
          <a:p>
            <a:pPr marL="214313" indent="-214313" algn="just">
              <a:buFont typeface="Arial"/>
              <a:buChar char="•"/>
            </a:pPr>
            <a:r>
              <a:rPr lang="it-IT" sz="1050" dirty="0">
                <a:ea typeface="+mn-lt"/>
                <a:cs typeface="+mn-lt"/>
              </a:rPr>
              <a:t>Formato: Parquet.</a:t>
            </a:r>
            <a:endParaRPr lang="it-IT" sz="1050" dirty="0"/>
          </a:p>
          <a:p>
            <a:pPr marL="214313" indent="-214313" algn="just">
              <a:buFont typeface="Arial"/>
              <a:buChar char="•"/>
            </a:pPr>
            <a:r>
              <a:rPr lang="it-IT" sz="1050" dirty="0">
                <a:ea typeface="+mn-lt"/>
                <a:cs typeface="+mn-lt"/>
              </a:rPr>
              <a:t>Dataset: File relativo alla qualità del vino.</a:t>
            </a:r>
            <a:endParaRPr lang="it-IT" sz="1050" dirty="0"/>
          </a:p>
          <a:p>
            <a:pPr algn="just"/>
            <a:r>
              <a:rPr lang="it-IT" sz="1050" b="1" dirty="0">
                <a:ea typeface="+mn-lt"/>
                <a:cs typeface="+mn-lt"/>
              </a:rPr>
              <a:t>Output della predizione</a:t>
            </a:r>
            <a:r>
              <a:rPr lang="it-IT" sz="1050" dirty="0">
                <a:ea typeface="+mn-lt"/>
                <a:cs typeface="+mn-lt"/>
              </a:rPr>
              <a:t>:</a:t>
            </a:r>
            <a:endParaRPr lang="it-IT" sz="1050" dirty="0"/>
          </a:p>
          <a:p>
            <a:pPr marL="214313" indent="-214313" algn="just">
              <a:buFont typeface="Arial"/>
              <a:buChar char="•"/>
            </a:pPr>
            <a:r>
              <a:rPr lang="it-IT" sz="1050" dirty="0">
                <a:ea typeface="+mn-lt"/>
                <a:cs typeface="+mn-lt"/>
              </a:rPr>
              <a:t>Formato: Parquet.</a:t>
            </a:r>
            <a:endParaRPr lang="it-IT" sz="1050" dirty="0"/>
          </a:p>
          <a:p>
            <a:pPr marL="214313" indent="-214313" algn="just">
              <a:buFont typeface="Arial"/>
              <a:buChar char="•"/>
            </a:pPr>
            <a:r>
              <a:rPr lang="it-IT" sz="1050" dirty="0">
                <a:ea typeface="+mn-lt"/>
                <a:cs typeface="+mn-lt"/>
              </a:rPr>
              <a:t>File di output: Dataset con predizioni salvato in </a:t>
            </a:r>
            <a:r>
              <a:rPr lang="it-IT" sz="1050" dirty="0" err="1">
                <a:latin typeface="Consolas"/>
              </a:rPr>
              <a:t>is_red_wine_prediction.parquet</a:t>
            </a:r>
            <a:r>
              <a:rPr lang="it-IT" sz="1050" dirty="0">
                <a:ea typeface="+mn-lt"/>
                <a:cs typeface="+mn-lt"/>
              </a:rPr>
              <a:t>.</a:t>
            </a:r>
            <a:endParaRPr lang="it-IT" sz="1050" dirty="0"/>
          </a:p>
        </p:txBody>
      </p:sp>
    </p:spTree>
    <p:extLst>
      <p:ext uri="{BB962C8B-B14F-4D97-AF65-F5344CB8AC3E}">
        <p14:creationId xmlns:p14="http://schemas.microsoft.com/office/powerpoint/2010/main" val="158574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3F05E-07FA-83EF-394F-2F20805AB37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E0AEA6F-8942-9C67-419C-3948B91B5258}"/>
              </a:ext>
            </a:extLst>
          </p:cNvPr>
          <p:cNvSpPr>
            <a:spLocks noGrp="1"/>
          </p:cNvSpPr>
          <p:nvPr>
            <p:ph type="title"/>
          </p:nvPr>
        </p:nvSpPr>
        <p:spPr>
          <a:xfrm>
            <a:off x="715996" y="1019779"/>
            <a:ext cx="7457037" cy="1165860"/>
          </a:xfrm>
        </p:spPr>
        <p:txBody>
          <a:bodyPr anchor="ctr">
            <a:normAutofit/>
          </a:bodyPr>
          <a:lstStyle/>
          <a:p>
            <a:r>
              <a:rPr lang="it-IT" sz="3600" dirty="0">
                <a:ea typeface="+mj-lt"/>
                <a:cs typeface="+mj-lt"/>
              </a:rPr>
              <a:t>Steps python</a:t>
            </a:r>
            <a:endParaRPr lang="it-IT" sz="3600" dirty="0"/>
          </a:p>
        </p:txBody>
      </p:sp>
      <p:pic>
        <p:nvPicPr>
          <p:cNvPr id="20" name="Immagine 19">
            <a:extLst>
              <a:ext uri="{FF2B5EF4-FFF2-40B4-BE49-F238E27FC236}">
                <a16:creationId xmlns:a16="http://schemas.microsoft.com/office/drawing/2014/main" id="{79D3F0BB-ED9C-1C68-36A5-B2CF205AA02F}"/>
              </a:ext>
            </a:extLst>
          </p:cNvPr>
          <p:cNvPicPr>
            <a:picLocks noChangeAspect="1"/>
          </p:cNvPicPr>
          <p:nvPr/>
        </p:nvPicPr>
        <p:blipFill>
          <a:blip r:embed="rId3"/>
          <a:stretch>
            <a:fillRect/>
          </a:stretch>
        </p:blipFill>
        <p:spPr>
          <a:xfrm>
            <a:off x="3884517" y="1602709"/>
            <a:ext cx="5312350" cy="4976511"/>
          </a:xfrm>
          <a:prstGeom prst="rect">
            <a:avLst/>
          </a:prstGeom>
        </p:spPr>
      </p:pic>
      <p:sp>
        <p:nvSpPr>
          <p:cNvPr id="3" name="CasellaDiTesto 2">
            <a:extLst>
              <a:ext uri="{FF2B5EF4-FFF2-40B4-BE49-F238E27FC236}">
                <a16:creationId xmlns:a16="http://schemas.microsoft.com/office/drawing/2014/main" id="{18A49E63-520E-F733-2FB7-2E43F6C6432E}"/>
              </a:ext>
            </a:extLst>
          </p:cNvPr>
          <p:cNvSpPr txBox="1"/>
          <p:nvPr/>
        </p:nvSpPr>
        <p:spPr>
          <a:xfrm>
            <a:off x="1" y="2185639"/>
            <a:ext cx="3884516" cy="407034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it-IT" sz="1200" b="1" dirty="0">
                <a:ea typeface="+mn-lt"/>
                <a:cs typeface="+mn-lt"/>
              </a:rPr>
              <a:t>Funzione </a:t>
            </a:r>
            <a:r>
              <a:rPr lang="it-IT" sz="1200" b="1" dirty="0" err="1">
                <a:latin typeface="Consolas"/>
              </a:rPr>
              <a:t>load_file_as_dataframe</a:t>
            </a:r>
            <a:r>
              <a:rPr lang="it-IT" sz="1200" dirty="0">
                <a:ea typeface="+mn-lt"/>
                <a:cs typeface="+mn-lt"/>
              </a:rPr>
              <a:t>:</a:t>
            </a:r>
            <a:endParaRPr lang="it-IT" sz="1200" dirty="0"/>
          </a:p>
          <a:p>
            <a:pPr marL="214313" indent="-214313">
              <a:buFont typeface="Arial"/>
              <a:buChar char="•"/>
            </a:pPr>
            <a:r>
              <a:rPr lang="it-IT" sz="1200" dirty="0">
                <a:ea typeface="+mn-lt"/>
                <a:cs typeface="+mn-lt"/>
              </a:rPr>
              <a:t>Carica un dataset specificato in un </a:t>
            </a:r>
            <a:r>
              <a:rPr lang="it-IT" sz="1200" b="1" dirty="0" err="1">
                <a:ea typeface="+mn-lt"/>
                <a:cs typeface="+mn-lt"/>
              </a:rPr>
              <a:t>Pandas</a:t>
            </a:r>
            <a:r>
              <a:rPr lang="it-IT" sz="1200" b="1" dirty="0">
                <a:ea typeface="+mn-lt"/>
                <a:cs typeface="+mn-lt"/>
              </a:rPr>
              <a:t> </a:t>
            </a:r>
            <a:r>
              <a:rPr lang="it-IT" sz="1200" b="1" dirty="0" err="1">
                <a:ea typeface="+mn-lt"/>
                <a:cs typeface="+mn-lt"/>
              </a:rPr>
              <a:t>DataFrame</a:t>
            </a:r>
            <a:r>
              <a:rPr lang="it-IT" sz="1200" dirty="0">
                <a:ea typeface="+mn-lt"/>
                <a:cs typeface="+mn-lt"/>
              </a:rPr>
              <a:t> da un file fornito.</a:t>
            </a:r>
            <a:endParaRPr lang="it-IT" sz="1200" dirty="0"/>
          </a:p>
          <a:p>
            <a:pPr marL="214313" indent="-214313">
              <a:buFont typeface="Arial"/>
              <a:buChar char="•"/>
            </a:pPr>
            <a:r>
              <a:rPr lang="it-IT" sz="1200" dirty="0">
                <a:ea typeface="+mn-lt"/>
                <a:cs typeface="+mn-lt"/>
              </a:rPr>
              <a:t>Supporta dataset in formati non gestiti nativamente da </a:t>
            </a:r>
            <a:r>
              <a:rPr lang="it-IT" sz="1200" dirty="0" err="1">
                <a:ea typeface="+mn-lt"/>
                <a:cs typeface="+mn-lt"/>
              </a:rPr>
              <a:t>MLflow</a:t>
            </a:r>
            <a:r>
              <a:rPr lang="it-IT" sz="1200" dirty="0">
                <a:ea typeface="+mn-lt"/>
                <a:cs typeface="+mn-lt"/>
              </a:rPr>
              <a:t> </a:t>
            </a:r>
            <a:r>
              <a:rPr lang="it-IT" sz="1200" dirty="0" err="1">
                <a:ea typeface="+mn-lt"/>
                <a:cs typeface="+mn-lt"/>
              </a:rPr>
              <a:t>Recipes</a:t>
            </a:r>
            <a:r>
              <a:rPr lang="it-IT" sz="1200" dirty="0">
                <a:ea typeface="+mn-lt"/>
                <a:cs typeface="+mn-lt"/>
              </a:rPr>
              <a:t> (ad esempio, file CSV).</a:t>
            </a:r>
            <a:endParaRPr lang="it-IT" sz="1200" dirty="0"/>
          </a:p>
          <a:p>
            <a:pPr marL="214313" indent="-214313">
              <a:buFont typeface="Arial"/>
              <a:buChar char="•"/>
            </a:pPr>
            <a:r>
              <a:rPr lang="it-IT" sz="1200" dirty="0">
                <a:ea typeface="+mn-lt"/>
                <a:cs typeface="+mn-lt"/>
              </a:rPr>
              <a:t>Riceve due parametri: </a:t>
            </a:r>
            <a:r>
              <a:rPr lang="it-IT" sz="1200" dirty="0" err="1">
                <a:latin typeface="Consolas"/>
              </a:rPr>
              <a:t>file_path</a:t>
            </a:r>
            <a:r>
              <a:rPr lang="it-IT" sz="1200" dirty="0">
                <a:ea typeface="+mn-lt"/>
                <a:cs typeface="+mn-lt"/>
              </a:rPr>
              <a:t> (percorso del file) e </a:t>
            </a:r>
            <a:r>
              <a:rPr lang="it-IT" sz="1200" dirty="0" err="1">
                <a:latin typeface="Consolas"/>
              </a:rPr>
              <a:t>file_format</a:t>
            </a:r>
            <a:r>
              <a:rPr lang="it-IT" sz="1200" dirty="0">
                <a:ea typeface="+mn-lt"/>
                <a:cs typeface="+mn-lt"/>
              </a:rPr>
              <a:t> (formato del file, come "csv").</a:t>
            </a:r>
            <a:endParaRPr lang="it-IT" sz="1200" dirty="0"/>
          </a:p>
          <a:p>
            <a:pPr marL="214313" indent="-214313">
              <a:buFont typeface="Arial"/>
              <a:buChar char="•"/>
            </a:pPr>
            <a:r>
              <a:rPr lang="it-IT" sz="1200" b="1" dirty="0">
                <a:ea typeface="+mn-lt"/>
                <a:cs typeface="+mn-lt"/>
              </a:rPr>
              <a:t>Gestione dei file CSV</a:t>
            </a:r>
            <a:r>
              <a:rPr lang="it-IT" sz="1200" dirty="0">
                <a:ea typeface="+mn-lt"/>
                <a:cs typeface="+mn-lt"/>
              </a:rPr>
              <a:t>:</a:t>
            </a:r>
            <a:endParaRPr lang="it-IT" sz="1200" dirty="0"/>
          </a:p>
          <a:p>
            <a:pPr marL="214313" indent="-214313">
              <a:buFont typeface="Arial"/>
              <a:buChar char="•"/>
            </a:pPr>
            <a:r>
              <a:rPr lang="it-IT" sz="1200" dirty="0">
                <a:ea typeface="+mn-lt"/>
                <a:cs typeface="+mn-lt"/>
              </a:rPr>
              <a:t>Utilizza la libreria </a:t>
            </a:r>
            <a:r>
              <a:rPr lang="it-IT" sz="1200" dirty="0" err="1">
                <a:ea typeface="+mn-lt"/>
                <a:cs typeface="+mn-lt"/>
              </a:rPr>
              <a:t>Pandas</a:t>
            </a:r>
            <a:r>
              <a:rPr lang="it-IT" sz="1200" dirty="0">
                <a:ea typeface="+mn-lt"/>
                <a:cs typeface="+mn-lt"/>
              </a:rPr>
              <a:t> per leggere i file CSV con un separatore di tipo </a:t>
            </a:r>
            <a:r>
              <a:rPr lang="it-IT" sz="1200" dirty="0">
                <a:latin typeface="Consolas"/>
              </a:rPr>
              <a:t>,</a:t>
            </a:r>
            <a:r>
              <a:rPr lang="it-IT" sz="1200" dirty="0">
                <a:ea typeface="+mn-lt"/>
                <a:cs typeface="+mn-lt"/>
              </a:rPr>
              <a:t>.</a:t>
            </a:r>
            <a:endParaRPr lang="it-IT" sz="1200" dirty="0"/>
          </a:p>
          <a:p>
            <a:pPr marL="214313" indent="-214313">
              <a:buFont typeface="Arial"/>
              <a:buChar char="•"/>
            </a:pPr>
            <a:r>
              <a:rPr lang="it-IT" sz="1200" dirty="0">
                <a:ea typeface="+mn-lt"/>
                <a:cs typeface="+mn-lt"/>
              </a:rPr>
              <a:t>Aggiunge una colonna chiamata </a:t>
            </a:r>
            <a:r>
              <a:rPr lang="it-IT" sz="1200" dirty="0" err="1">
                <a:latin typeface="Consolas"/>
              </a:rPr>
              <a:t>is_red</a:t>
            </a:r>
            <a:r>
              <a:rPr lang="it-IT" sz="1200" dirty="0">
                <a:ea typeface="+mn-lt"/>
                <a:cs typeface="+mn-lt"/>
              </a:rPr>
              <a:t>, impostandola a </a:t>
            </a:r>
            <a:r>
              <a:rPr lang="it-IT" sz="1200" dirty="0">
                <a:latin typeface="Consolas"/>
              </a:rPr>
              <a:t>1</a:t>
            </a:r>
            <a:r>
              <a:rPr lang="it-IT" sz="1200" dirty="0">
                <a:ea typeface="+mn-lt"/>
                <a:cs typeface="+mn-lt"/>
              </a:rPr>
              <a:t> se "red" è presente nel nome del file, altrimenti a </a:t>
            </a:r>
            <a:r>
              <a:rPr lang="it-IT" sz="1200" dirty="0">
                <a:latin typeface="Consolas"/>
              </a:rPr>
              <a:t>0</a:t>
            </a:r>
            <a:r>
              <a:rPr lang="it-IT" sz="1200" dirty="0">
                <a:ea typeface="+mn-lt"/>
                <a:cs typeface="+mn-lt"/>
              </a:rPr>
              <a:t>.</a:t>
            </a:r>
            <a:endParaRPr lang="it-IT" sz="1200" dirty="0"/>
          </a:p>
          <a:p>
            <a:pPr marL="214313" indent="-214313">
              <a:buFont typeface="Arial"/>
              <a:buChar char="•"/>
            </a:pPr>
            <a:r>
              <a:rPr lang="it-IT" sz="1200" dirty="0">
                <a:ea typeface="+mn-lt"/>
                <a:cs typeface="+mn-lt"/>
              </a:rPr>
              <a:t>Fornisce un messaggio di avviso tramite il </a:t>
            </a:r>
            <a:r>
              <a:rPr lang="it-IT" sz="1200" dirty="0" err="1">
                <a:ea typeface="+mn-lt"/>
                <a:cs typeface="+mn-lt"/>
              </a:rPr>
              <a:t>logger</a:t>
            </a:r>
            <a:r>
              <a:rPr lang="it-IT" sz="1200" dirty="0">
                <a:ea typeface="+mn-lt"/>
                <a:cs typeface="+mn-lt"/>
              </a:rPr>
              <a:t>, suggerendo di modificare la funzione se il formato non è corretto.</a:t>
            </a:r>
            <a:endParaRPr lang="it-IT" sz="1200" dirty="0"/>
          </a:p>
          <a:p>
            <a:pPr marL="214313" indent="-214313">
              <a:buFont typeface="Arial"/>
              <a:buChar char="•"/>
            </a:pPr>
            <a:r>
              <a:rPr lang="it-IT" sz="1200" b="1" dirty="0">
                <a:ea typeface="+mn-lt"/>
                <a:cs typeface="+mn-lt"/>
              </a:rPr>
              <a:t>Estensibilità e </a:t>
            </a:r>
            <a:r>
              <a:rPr lang="it-IT" sz="1200" b="1" dirty="0" err="1">
                <a:ea typeface="+mn-lt"/>
                <a:cs typeface="+mn-lt"/>
              </a:rPr>
              <a:t>fallback</a:t>
            </a:r>
            <a:r>
              <a:rPr lang="it-IT" sz="1200" dirty="0">
                <a:ea typeface="+mn-lt"/>
                <a:cs typeface="+mn-lt"/>
              </a:rPr>
              <a:t>:</a:t>
            </a:r>
            <a:endParaRPr lang="it-IT" sz="1200" dirty="0"/>
          </a:p>
          <a:p>
            <a:pPr marL="214313" indent="-214313">
              <a:buFont typeface="Arial"/>
              <a:buChar char="•"/>
            </a:pPr>
            <a:r>
              <a:rPr lang="it-IT" sz="1200" dirty="0">
                <a:ea typeface="+mn-lt"/>
                <a:cs typeface="+mn-lt"/>
              </a:rPr>
              <a:t>Se il formato del file non è "csv", la funzione genera un'eccezione di </a:t>
            </a:r>
            <a:r>
              <a:rPr lang="it-IT" sz="1200" b="1" dirty="0">
                <a:ea typeface="+mn-lt"/>
                <a:cs typeface="+mn-lt"/>
              </a:rPr>
              <a:t>metodo non implementato</a:t>
            </a:r>
            <a:r>
              <a:rPr lang="it-IT" sz="1200" dirty="0">
                <a:ea typeface="+mn-lt"/>
                <a:cs typeface="+mn-lt"/>
              </a:rPr>
              <a:t> (</a:t>
            </a:r>
            <a:r>
              <a:rPr lang="it-IT" sz="1200" dirty="0" err="1">
                <a:latin typeface="Consolas"/>
              </a:rPr>
              <a:t>NotImplementedError</a:t>
            </a:r>
            <a:r>
              <a:rPr lang="it-IT" sz="1200" dirty="0">
                <a:ea typeface="+mn-lt"/>
                <a:cs typeface="+mn-lt"/>
              </a:rPr>
              <a:t>), indicando che il supporto per altri formati deve essere aggiunto manualmente.</a:t>
            </a:r>
            <a:endParaRPr lang="it-IT" sz="1200" dirty="0"/>
          </a:p>
          <a:p>
            <a:pPr algn="l"/>
            <a:endParaRPr lang="it-IT" sz="2000" dirty="0"/>
          </a:p>
        </p:txBody>
      </p:sp>
    </p:spTree>
    <p:extLst>
      <p:ext uri="{BB962C8B-B14F-4D97-AF65-F5344CB8AC3E}">
        <p14:creationId xmlns:p14="http://schemas.microsoft.com/office/powerpoint/2010/main" val="1963583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5025-B5C3-9CB0-CCDB-670D01CD3428}"/>
              </a:ext>
            </a:extLst>
          </p:cNvPr>
          <p:cNvSpPr>
            <a:spLocks noGrp="1"/>
          </p:cNvSpPr>
          <p:nvPr>
            <p:ph type="title"/>
          </p:nvPr>
        </p:nvSpPr>
        <p:spPr>
          <a:xfrm>
            <a:off x="503902" y="312746"/>
            <a:ext cx="7848000" cy="351226"/>
          </a:xfrm>
        </p:spPr>
        <p:txBody>
          <a:bodyPr>
            <a:normAutofit fontScale="90000"/>
          </a:bodyPr>
          <a:lstStyle/>
          <a:p>
            <a:r>
              <a:rPr lang="en-US" dirty="0"/>
              <a:t>MLOps Definition(s)</a:t>
            </a:r>
          </a:p>
        </p:txBody>
      </p:sp>
      <p:sp>
        <p:nvSpPr>
          <p:cNvPr id="3" name="Content Placeholder 2">
            <a:extLst>
              <a:ext uri="{FF2B5EF4-FFF2-40B4-BE49-F238E27FC236}">
                <a16:creationId xmlns:a16="http://schemas.microsoft.com/office/drawing/2014/main" id="{5C93CC59-AD43-82E6-3F05-187B314B59EE}"/>
              </a:ext>
            </a:extLst>
          </p:cNvPr>
          <p:cNvSpPr>
            <a:spLocks noGrp="1"/>
          </p:cNvSpPr>
          <p:nvPr>
            <p:ph idx="1"/>
          </p:nvPr>
        </p:nvSpPr>
        <p:spPr>
          <a:xfrm>
            <a:off x="350874" y="925034"/>
            <a:ext cx="8495414" cy="5135524"/>
          </a:xfrm>
        </p:spPr>
        <p:txBody>
          <a:bodyPr>
            <a:noAutofit/>
          </a:bodyPr>
          <a:lstStyle/>
          <a:p>
            <a:r>
              <a:rPr lang="en-US" sz="2000" dirty="0"/>
              <a:t>MLOps or ML Ops is </a:t>
            </a:r>
            <a:r>
              <a:rPr lang="en-US" sz="2000" i="1" dirty="0">
                <a:solidFill>
                  <a:srgbClr val="0070C0"/>
                </a:solidFill>
              </a:rPr>
              <a:t>a set of practices</a:t>
            </a:r>
            <a:r>
              <a:rPr lang="en-US" sz="2000" dirty="0"/>
              <a:t> that aims to </a:t>
            </a:r>
            <a:r>
              <a:rPr lang="en-US" sz="2000" i="1" dirty="0">
                <a:solidFill>
                  <a:srgbClr val="0070C0"/>
                </a:solidFill>
              </a:rPr>
              <a:t>deploy</a:t>
            </a:r>
            <a:r>
              <a:rPr lang="en-US" sz="2000" dirty="0"/>
              <a:t> and </a:t>
            </a:r>
            <a:r>
              <a:rPr lang="en-US" sz="2000" i="1" dirty="0">
                <a:solidFill>
                  <a:srgbClr val="0070C0"/>
                </a:solidFill>
              </a:rPr>
              <a:t>maintain</a:t>
            </a:r>
            <a:r>
              <a:rPr lang="en-US" sz="2000" dirty="0"/>
              <a:t> machine learning </a:t>
            </a:r>
            <a:r>
              <a:rPr lang="en-US" sz="2000" i="1" dirty="0">
                <a:solidFill>
                  <a:srgbClr val="0070C0"/>
                </a:solidFill>
              </a:rPr>
              <a:t>models in production reliably</a:t>
            </a:r>
            <a:r>
              <a:rPr lang="en-US" sz="2000" dirty="0"/>
              <a:t> and </a:t>
            </a:r>
            <a:r>
              <a:rPr lang="en-US" sz="2000" i="1" dirty="0">
                <a:solidFill>
                  <a:srgbClr val="0070C0"/>
                </a:solidFill>
              </a:rPr>
              <a:t>efficiently</a:t>
            </a:r>
            <a:r>
              <a:rPr lang="en-US" sz="2000" dirty="0"/>
              <a:t>. </a:t>
            </a:r>
            <a:br>
              <a:rPr lang="en-US" sz="2000" dirty="0"/>
            </a:br>
            <a:r>
              <a:rPr lang="en-US" sz="2000" b="1" i="1" dirty="0">
                <a:solidFill>
                  <a:srgbClr val="000099"/>
                </a:solidFill>
              </a:rPr>
              <a:t>Source: Wikipedia</a:t>
            </a:r>
          </a:p>
          <a:p>
            <a:r>
              <a:rPr lang="en-US" sz="2000" dirty="0"/>
              <a:t>The extension of the </a:t>
            </a:r>
            <a:r>
              <a:rPr lang="en-US" sz="2000" i="1" dirty="0">
                <a:solidFill>
                  <a:srgbClr val="0070C0"/>
                </a:solidFill>
              </a:rPr>
              <a:t>DevOps </a:t>
            </a:r>
            <a:r>
              <a:rPr lang="en-US" sz="2000" dirty="0"/>
              <a:t>methodology to include Machine Learning and Data Science assets as </a:t>
            </a:r>
            <a:r>
              <a:rPr lang="en-US" sz="2000" i="1" dirty="0">
                <a:solidFill>
                  <a:srgbClr val="0070C0"/>
                </a:solidFill>
              </a:rPr>
              <a:t>first-class citizens </a:t>
            </a:r>
            <a:r>
              <a:rPr lang="en-US" sz="2000" dirty="0"/>
              <a:t>within the DevOps ecology. </a:t>
            </a:r>
            <a:br>
              <a:rPr lang="en-US" sz="2000" dirty="0"/>
            </a:br>
            <a:r>
              <a:rPr lang="en-US" sz="2000" b="1" i="1" dirty="0">
                <a:solidFill>
                  <a:srgbClr val="000099"/>
                </a:solidFill>
              </a:rPr>
              <a:t>Source: MLOps SIG</a:t>
            </a:r>
          </a:p>
          <a:p>
            <a:r>
              <a:rPr lang="en-US" sz="2000" dirty="0"/>
              <a:t>MLOps is a set of </a:t>
            </a:r>
            <a:r>
              <a:rPr lang="en-US" sz="2000" i="1" dirty="0">
                <a:solidFill>
                  <a:srgbClr val="0070C0"/>
                </a:solidFill>
              </a:rPr>
              <a:t>standardized processes </a:t>
            </a:r>
            <a:r>
              <a:rPr lang="en-US" sz="2000" dirty="0"/>
              <a:t>and </a:t>
            </a:r>
            <a:r>
              <a:rPr lang="en-US" sz="2000" i="1" dirty="0">
                <a:solidFill>
                  <a:srgbClr val="0070C0"/>
                </a:solidFill>
              </a:rPr>
              <a:t>technology capabilities </a:t>
            </a:r>
            <a:r>
              <a:rPr lang="en-US" sz="2000" dirty="0"/>
              <a:t>for building, deploying, and operationalizing </a:t>
            </a:r>
            <a:r>
              <a:rPr lang="en-US" sz="2000" i="1" dirty="0">
                <a:solidFill>
                  <a:srgbClr val="0070C0"/>
                </a:solidFill>
              </a:rPr>
              <a:t>ML systems rapidly</a:t>
            </a:r>
            <a:r>
              <a:rPr lang="en-US" sz="2000" dirty="0"/>
              <a:t> and </a:t>
            </a:r>
            <a:r>
              <a:rPr lang="en-US" sz="2000" i="1" dirty="0">
                <a:solidFill>
                  <a:srgbClr val="0070C0"/>
                </a:solidFill>
              </a:rPr>
              <a:t>reliably</a:t>
            </a:r>
            <a:r>
              <a:rPr lang="en-US" sz="2000" dirty="0"/>
              <a:t>. </a:t>
            </a:r>
            <a:r>
              <a:rPr lang="en-US" sz="2000" b="1" i="1" dirty="0">
                <a:solidFill>
                  <a:srgbClr val="000099"/>
                </a:solidFill>
              </a:rPr>
              <a:t>Source: Google Inc.</a:t>
            </a:r>
          </a:p>
          <a:p>
            <a:r>
              <a:rPr lang="en-US" sz="2000" dirty="0"/>
              <a:t>An optimal MLOps experience [as] one where Machine Learning assets are treated consistently with all other software assets within a </a:t>
            </a:r>
            <a:r>
              <a:rPr lang="en-US" sz="2000" i="1" dirty="0">
                <a:solidFill>
                  <a:srgbClr val="0070C0"/>
                </a:solidFill>
              </a:rPr>
              <a:t>CI/CD environment</a:t>
            </a:r>
            <a:r>
              <a:rPr lang="en-US" sz="2000" dirty="0"/>
              <a:t>. Machine Learning models can be deployed </a:t>
            </a:r>
            <a:r>
              <a:rPr lang="en-US" sz="2000" i="1" dirty="0">
                <a:solidFill>
                  <a:srgbClr val="0070C0"/>
                </a:solidFill>
              </a:rPr>
              <a:t>alongside the services that wrap them </a:t>
            </a:r>
            <a:r>
              <a:rPr lang="en-US" sz="2000" dirty="0"/>
              <a:t>and the services that consume them as part of a unified release process. </a:t>
            </a:r>
            <a:r>
              <a:rPr lang="en-US" sz="2000" b="1" i="1" dirty="0">
                <a:solidFill>
                  <a:srgbClr val="000099"/>
                </a:solidFill>
              </a:rPr>
              <a:t>Source: MLOps SIG</a:t>
            </a:r>
          </a:p>
          <a:p>
            <a:r>
              <a:rPr lang="en-US" sz="2000" i="1" dirty="0">
                <a:solidFill>
                  <a:srgbClr val="0070C0"/>
                </a:solidFill>
              </a:rPr>
              <a:t>Continuous Delivery for Machine Learning </a:t>
            </a:r>
            <a:r>
              <a:rPr lang="en-US" sz="2000" dirty="0"/>
              <a:t>(CD4ML) is a software engineering approach in which a </a:t>
            </a:r>
            <a:r>
              <a:rPr lang="en-US" sz="2000" i="1" dirty="0">
                <a:solidFill>
                  <a:srgbClr val="0070C0"/>
                </a:solidFill>
              </a:rPr>
              <a:t>cross-functional team </a:t>
            </a:r>
            <a:r>
              <a:rPr lang="en-US" sz="2000" dirty="0"/>
              <a:t>produces </a:t>
            </a:r>
            <a:r>
              <a:rPr lang="en-US" sz="2000" i="1" dirty="0">
                <a:solidFill>
                  <a:srgbClr val="0070C0"/>
                </a:solidFill>
              </a:rPr>
              <a:t>machine learning applications </a:t>
            </a:r>
            <a:r>
              <a:rPr lang="en-US" sz="2000" dirty="0"/>
              <a:t>based on </a:t>
            </a:r>
            <a:r>
              <a:rPr lang="en-US" sz="2000" i="1" dirty="0">
                <a:solidFill>
                  <a:srgbClr val="0070C0"/>
                </a:solidFill>
              </a:rPr>
              <a:t>code</a:t>
            </a:r>
            <a:r>
              <a:rPr lang="en-US" sz="2000" dirty="0"/>
              <a:t>, </a:t>
            </a:r>
            <a:r>
              <a:rPr lang="en-US" sz="2000" i="1" dirty="0">
                <a:solidFill>
                  <a:srgbClr val="0070C0"/>
                </a:solidFill>
              </a:rPr>
              <a:t>data</a:t>
            </a:r>
            <a:r>
              <a:rPr lang="en-US" sz="2000" dirty="0"/>
              <a:t>, and </a:t>
            </a:r>
            <a:r>
              <a:rPr lang="en-US" sz="2000" i="1" dirty="0">
                <a:solidFill>
                  <a:srgbClr val="0070C0"/>
                </a:solidFill>
              </a:rPr>
              <a:t>models</a:t>
            </a:r>
            <a:r>
              <a:rPr lang="en-US" sz="2000" dirty="0"/>
              <a:t> in </a:t>
            </a:r>
            <a:r>
              <a:rPr lang="en-US" sz="2000" i="1" dirty="0">
                <a:solidFill>
                  <a:srgbClr val="0070C0"/>
                </a:solidFill>
              </a:rPr>
              <a:t>small</a:t>
            </a:r>
            <a:r>
              <a:rPr lang="en-US" sz="2000" dirty="0"/>
              <a:t> and </a:t>
            </a:r>
            <a:r>
              <a:rPr lang="en-US" sz="2000" i="1" dirty="0">
                <a:solidFill>
                  <a:srgbClr val="0070C0"/>
                </a:solidFill>
              </a:rPr>
              <a:t>safe</a:t>
            </a:r>
            <a:r>
              <a:rPr lang="en-US" sz="2000" i="1" dirty="0"/>
              <a:t> </a:t>
            </a:r>
            <a:r>
              <a:rPr lang="en-US" sz="2000" i="1" dirty="0">
                <a:solidFill>
                  <a:srgbClr val="0070C0"/>
                </a:solidFill>
              </a:rPr>
              <a:t>increments</a:t>
            </a:r>
            <a:r>
              <a:rPr lang="en-US" sz="2000" i="1" dirty="0"/>
              <a:t> </a:t>
            </a:r>
            <a:r>
              <a:rPr lang="en-US" sz="2000" dirty="0"/>
              <a:t>that can be reproduced and </a:t>
            </a:r>
            <a:r>
              <a:rPr lang="en-US" sz="2000" i="1" dirty="0">
                <a:solidFill>
                  <a:srgbClr val="0070C0"/>
                </a:solidFill>
              </a:rPr>
              <a:t>reliably</a:t>
            </a:r>
            <a:r>
              <a:rPr lang="en-US" sz="2000" i="1" dirty="0"/>
              <a:t> </a:t>
            </a:r>
            <a:r>
              <a:rPr lang="en-US" sz="2000" i="1" dirty="0">
                <a:solidFill>
                  <a:srgbClr val="0070C0"/>
                </a:solidFill>
              </a:rPr>
              <a:t>released</a:t>
            </a:r>
            <a:r>
              <a:rPr lang="en-US" sz="2000" dirty="0"/>
              <a:t> at </a:t>
            </a:r>
            <a:r>
              <a:rPr lang="en-US" sz="2000" i="1" dirty="0">
                <a:solidFill>
                  <a:srgbClr val="0070C0"/>
                </a:solidFill>
              </a:rPr>
              <a:t>any time</a:t>
            </a:r>
            <a:r>
              <a:rPr lang="en-US" sz="2000" dirty="0"/>
              <a:t>, in </a:t>
            </a:r>
            <a:r>
              <a:rPr lang="en-US" sz="2000" i="1" dirty="0">
                <a:solidFill>
                  <a:srgbClr val="0070C0"/>
                </a:solidFill>
              </a:rPr>
              <a:t>short adaptation cycles</a:t>
            </a:r>
            <a:r>
              <a:rPr lang="en-US" sz="2000" dirty="0"/>
              <a:t>. </a:t>
            </a:r>
            <a:r>
              <a:rPr lang="en-US" sz="2000" b="1" i="1" dirty="0">
                <a:solidFill>
                  <a:srgbClr val="000099"/>
                </a:solidFill>
              </a:rPr>
              <a:t>Source: </a:t>
            </a:r>
            <a:r>
              <a:rPr lang="en-US" sz="2000" b="1" i="1" dirty="0" err="1">
                <a:solidFill>
                  <a:srgbClr val="000099"/>
                </a:solidFill>
              </a:rPr>
              <a:t>Thoughtworks</a:t>
            </a:r>
            <a:r>
              <a:rPr lang="en-US" sz="2000" b="1" i="1" dirty="0">
                <a:solidFill>
                  <a:srgbClr val="000099"/>
                </a:solidFill>
              </a:rPr>
              <a:t> </a:t>
            </a:r>
            <a:endParaRPr lang="en-US" sz="2000" i="1" dirty="0"/>
          </a:p>
        </p:txBody>
      </p:sp>
      <p:sp>
        <p:nvSpPr>
          <p:cNvPr id="5" name="Footer Placeholder 4">
            <a:extLst>
              <a:ext uri="{FF2B5EF4-FFF2-40B4-BE49-F238E27FC236}">
                <a16:creationId xmlns:a16="http://schemas.microsoft.com/office/drawing/2014/main" id="{B6C9A3CC-C173-FF84-6611-747245512A54}"/>
              </a:ext>
            </a:extLst>
          </p:cNvPr>
          <p:cNvSpPr>
            <a:spLocks noGrp="1"/>
          </p:cNvSpPr>
          <p:nvPr>
            <p:ph type="ftr" sz="quarter" idx="11"/>
          </p:nvPr>
        </p:nvSpPr>
        <p:spPr/>
        <p:txBody>
          <a:bodyPr/>
          <a:lstStyle/>
          <a:p>
            <a:pPr>
              <a:defRPr/>
            </a:pPr>
            <a:r>
              <a:rPr lang="en-US"/>
              <a:t>Sw. Evolution</a:t>
            </a:r>
          </a:p>
        </p:txBody>
      </p:sp>
    </p:spTree>
    <p:extLst>
      <p:ext uri="{BB962C8B-B14F-4D97-AF65-F5344CB8AC3E}">
        <p14:creationId xmlns:p14="http://schemas.microsoft.com/office/powerpoint/2010/main" val="39277969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1B86E-2DA0-EF49-07A0-95870B6FECB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FA294CD-41C1-F32A-DACD-BE634AAB3D1C}"/>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Steps python</a:t>
            </a:r>
            <a:endParaRPr lang="it-IT" sz="3600" dirty="0"/>
          </a:p>
        </p:txBody>
      </p:sp>
      <p:pic>
        <p:nvPicPr>
          <p:cNvPr id="4" name="Immagine 3">
            <a:extLst>
              <a:ext uri="{FF2B5EF4-FFF2-40B4-BE49-F238E27FC236}">
                <a16:creationId xmlns:a16="http://schemas.microsoft.com/office/drawing/2014/main" id="{BB53F838-B18E-411B-EC4A-04FDA7854F39}"/>
              </a:ext>
            </a:extLst>
          </p:cNvPr>
          <p:cNvPicPr>
            <a:picLocks noChangeAspect="1"/>
          </p:cNvPicPr>
          <p:nvPr/>
        </p:nvPicPr>
        <p:blipFill>
          <a:blip r:embed="rId3"/>
          <a:stretch>
            <a:fillRect/>
          </a:stretch>
        </p:blipFill>
        <p:spPr>
          <a:xfrm>
            <a:off x="2913139" y="2601311"/>
            <a:ext cx="6249201" cy="3264230"/>
          </a:xfrm>
          <a:prstGeom prst="rect">
            <a:avLst/>
          </a:prstGeom>
        </p:spPr>
      </p:pic>
      <p:sp>
        <p:nvSpPr>
          <p:cNvPr id="3" name="CasellaDiTesto 2">
            <a:extLst>
              <a:ext uri="{FF2B5EF4-FFF2-40B4-BE49-F238E27FC236}">
                <a16:creationId xmlns:a16="http://schemas.microsoft.com/office/drawing/2014/main" id="{ED716B5D-F839-61AD-7FA5-6A475FA1B4AF}"/>
              </a:ext>
            </a:extLst>
          </p:cNvPr>
          <p:cNvSpPr txBox="1"/>
          <p:nvPr/>
        </p:nvSpPr>
        <p:spPr>
          <a:xfrm>
            <a:off x="0" y="2219093"/>
            <a:ext cx="2913139" cy="45012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1200" b="1" dirty="0">
                <a:ea typeface="+mn-lt"/>
                <a:cs typeface="+mn-lt"/>
              </a:rPr>
              <a:t>Modulo </a:t>
            </a:r>
            <a:r>
              <a:rPr lang="it-IT" sz="1200" b="1" dirty="0">
                <a:latin typeface="Consolas"/>
              </a:rPr>
              <a:t>split.py</a:t>
            </a:r>
            <a:r>
              <a:rPr lang="it-IT" sz="1200" dirty="0">
                <a:ea typeface="+mn-lt"/>
                <a:cs typeface="+mn-lt"/>
              </a:rPr>
              <a:t>:</a:t>
            </a:r>
            <a:endParaRPr lang="it-IT" sz="1200" dirty="0"/>
          </a:p>
          <a:p>
            <a:pPr marL="214313" indent="-214313">
              <a:buFont typeface="Arial"/>
              <a:buChar char="•"/>
            </a:pPr>
            <a:r>
              <a:rPr lang="it-IT" sz="1200" dirty="0">
                <a:ea typeface="+mn-lt"/>
                <a:cs typeface="+mn-lt"/>
              </a:rPr>
              <a:t>Definisce routine per la fase di suddivisione (</a:t>
            </a:r>
            <a:r>
              <a:rPr lang="it-IT" sz="1200" b="1" dirty="0">
                <a:ea typeface="+mn-lt"/>
                <a:cs typeface="+mn-lt"/>
              </a:rPr>
              <a:t>split</a:t>
            </a:r>
            <a:r>
              <a:rPr lang="it-IT" sz="1200" dirty="0">
                <a:ea typeface="+mn-lt"/>
                <a:cs typeface="+mn-lt"/>
              </a:rPr>
              <a:t>) di una ricetta di regressione.</a:t>
            </a:r>
            <a:endParaRPr lang="it-IT" sz="1200" dirty="0"/>
          </a:p>
          <a:p>
            <a:pPr marL="214313" indent="-214313">
              <a:buFont typeface="Arial"/>
              <a:buChar char="•"/>
            </a:pPr>
            <a:r>
              <a:rPr lang="it-IT" sz="1200" dirty="0">
                <a:ea typeface="+mn-lt"/>
                <a:cs typeface="+mn-lt"/>
              </a:rPr>
              <a:t>La funzione principale, </a:t>
            </a:r>
            <a:r>
              <a:rPr lang="it-IT" sz="1200" dirty="0" err="1">
                <a:latin typeface="Consolas"/>
              </a:rPr>
              <a:t>create_dataset_filter</a:t>
            </a:r>
            <a:r>
              <a:rPr lang="it-IT" sz="1200" dirty="0">
                <a:ea typeface="+mn-lt"/>
                <a:cs typeface="+mn-lt"/>
              </a:rPr>
              <a:t>, permette di applicare una logica personalizzata per filtrare i dataset di training, validation e test generati dal processo di suddivisione.</a:t>
            </a:r>
            <a:endParaRPr lang="it-IT" sz="1200" dirty="0"/>
          </a:p>
          <a:p>
            <a:r>
              <a:rPr lang="it-IT" sz="1200" b="1" dirty="0">
                <a:ea typeface="+mn-lt"/>
                <a:cs typeface="+mn-lt"/>
              </a:rPr>
              <a:t>Funzione </a:t>
            </a:r>
            <a:r>
              <a:rPr lang="it-IT" sz="1200" b="1" dirty="0" err="1">
                <a:latin typeface="Consolas"/>
              </a:rPr>
              <a:t>create_dataset_filter</a:t>
            </a:r>
            <a:r>
              <a:rPr lang="it-IT" sz="1200" dirty="0">
                <a:ea typeface="+mn-lt"/>
                <a:cs typeface="+mn-lt"/>
              </a:rPr>
              <a:t>:</a:t>
            </a:r>
            <a:endParaRPr lang="it-IT" sz="1200" dirty="0"/>
          </a:p>
          <a:p>
            <a:pPr marL="214313" indent="-214313">
              <a:buFont typeface="Arial"/>
              <a:buChar char="•"/>
            </a:pPr>
            <a:r>
              <a:rPr lang="it-IT" sz="1200" dirty="0">
                <a:ea typeface="+mn-lt"/>
                <a:cs typeface="+mn-lt"/>
              </a:rPr>
              <a:t>Accetta come input un </a:t>
            </a:r>
            <a:r>
              <a:rPr lang="it-IT" sz="1200" dirty="0" err="1">
                <a:ea typeface="+mn-lt"/>
                <a:cs typeface="+mn-lt"/>
              </a:rPr>
              <a:t>DataFrame</a:t>
            </a:r>
            <a:r>
              <a:rPr lang="it-IT" sz="1200" dirty="0">
                <a:ea typeface="+mn-lt"/>
                <a:cs typeface="+mn-lt"/>
              </a:rPr>
              <a:t> (</a:t>
            </a:r>
            <a:r>
              <a:rPr lang="it-IT" sz="1200" dirty="0">
                <a:latin typeface="Consolas"/>
              </a:rPr>
              <a:t>dataset</a:t>
            </a:r>
            <a:r>
              <a:rPr lang="it-IT" sz="1200" dirty="0">
                <a:ea typeface="+mn-lt"/>
                <a:cs typeface="+mn-lt"/>
              </a:rPr>
              <a:t>) rappresentante il dataset suddiviso.</a:t>
            </a:r>
            <a:endParaRPr lang="it-IT" sz="1200" dirty="0"/>
          </a:p>
          <a:p>
            <a:pPr marL="214313" indent="-214313">
              <a:buFont typeface="Arial"/>
              <a:buChar char="•"/>
            </a:pPr>
            <a:r>
              <a:rPr lang="it-IT" sz="1200" dirty="0">
                <a:ea typeface="+mn-lt"/>
                <a:cs typeface="+mn-lt"/>
              </a:rPr>
              <a:t>Restituisce una Serie booleana che indica, per ogni riga, se deve essere inclusa o filtrata.</a:t>
            </a:r>
            <a:endParaRPr lang="it-IT" sz="1200" dirty="0"/>
          </a:p>
          <a:p>
            <a:r>
              <a:rPr lang="it-IT" sz="1200" b="1" dirty="0">
                <a:ea typeface="+mn-lt"/>
                <a:cs typeface="+mn-lt"/>
              </a:rPr>
              <a:t>Comportamento di default</a:t>
            </a:r>
            <a:r>
              <a:rPr lang="it-IT" sz="1200" dirty="0">
                <a:ea typeface="+mn-lt"/>
                <a:cs typeface="+mn-lt"/>
              </a:rPr>
              <a:t>:</a:t>
            </a:r>
            <a:endParaRPr lang="it-IT" sz="1200" dirty="0"/>
          </a:p>
          <a:p>
            <a:pPr marL="214313" indent="-214313">
              <a:buFont typeface="Arial"/>
              <a:buChar char="•"/>
            </a:pPr>
            <a:r>
              <a:rPr lang="it-IT" sz="1200" dirty="0">
                <a:ea typeface="+mn-lt"/>
                <a:cs typeface="+mn-lt"/>
              </a:rPr>
              <a:t>Restituisce una Serie in cui tutte le righe del dataset sono marcate come </a:t>
            </a:r>
            <a:r>
              <a:rPr lang="it-IT" sz="1200" dirty="0">
                <a:latin typeface="Consolas"/>
              </a:rPr>
              <a:t>True</a:t>
            </a:r>
            <a:r>
              <a:rPr lang="it-IT" sz="1200" dirty="0">
                <a:ea typeface="+mn-lt"/>
                <a:cs typeface="+mn-lt"/>
              </a:rPr>
              <a:t> (cioè incluse) utilizzando l'indice del dataset come riferimento. Può essere personalizzata per filtrare righe specifiche.</a:t>
            </a:r>
            <a:endParaRPr lang="it-IT" sz="1200" dirty="0"/>
          </a:p>
        </p:txBody>
      </p:sp>
    </p:spTree>
    <p:extLst>
      <p:ext uri="{BB962C8B-B14F-4D97-AF65-F5344CB8AC3E}">
        <p14:creationId xmlns:p14="http://schemas.microsoft.com/office/powerpoint/2010/main" val="3932283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E1D21-F4F9-F559-4CCD-2E5EE931785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7055118-A235-105E-B233-33AFAB3594AE}"/>
              </a:ext>
            </a:extLst>
          </p:cNvPr>
          <p:cNvSpPr>
            <a:spLocks noGrp="1"/>
          </p:cNvSpPr>
          <p:nvPr>
            <p:ph type="title"/>
          </p:nvPr>
        </p:nvSpPr>
        <p:spPr>
          <a:xfrm>
            <a:off x="760601" y="1078612"/>
            <a:ext cx="7457037" cy="1165860"/>
          </a:xfrm>
        </p:spPr>
        <p:txBody>
          <a:bodyPr anchor="ctr">
            <a:normAutofit/>
          </a:bodyPr>
          <a:lstStyle/>
          <a:p>
            <a:r>
              <a:rPr lang="it-IT" sz="3600" dirty="0">
                <a:ea typeface="+mj-lt"/>
                <a:cs typeface="+mj-lt"/>
              </a:rPr>
              <a:t>Steps </a:t>
            </a:r>
            <a:r>
              <a:rPr lang="it-IT" sz="3600" dirty="0" err="1">
                <a:ea typeface="+mj-lt"/>
                <a:cs typeface="+mj-lt"/>
              </a:rPr>
              <a:t>python</a:t>
            </a:r>
            <a:r>
              <a:rPr lang="it-IT" sz="3600" dirty="0">
                <a:ea typeface="+mj-lt"/>
                <a:cs typeface="+mj-lt"/>
              </a:rPr>
              <a:t> (</a:t>
            </a:r>
            <a:r>
              <a:rPr lang="it-IT" sz="3600" dirty="0" err="1">
                <a:ea typeface="+mj-lt"/>
                <a:cs typeface="+mj-lt"/>
              </a:rPr>
              <a:t>cont’d</a:t>
            </a:r>
            <a:r>
              <a:rPr lang="it-IT" sz="3600" dirty="0">
                <a:ea typeface="+mj-lt"/>
                <a:cs typeface="+mj-lt"/>
              </a:rPr>
              <a:t>)</a:t>
            </a:r>
            <a:endParaRPr lang="it-IT" sz="3600" dirty="0"/>
          </a:p>
        </p:txBody>
      </p:sp>
      <p:pic>
        <p:nvPicPr>
          <p:cNvPr id="9" name="Immagine 8">
            <a:extLst>
              <a:ext uri="{FF2B5EF4-FFF2-40B4-BE49-F238E27FC236}">
                <a16:creationId xmlns:a16="http://schemas.microsoft.com/office/drawing/2014/main" id="{F6D73D43-D5FE-AC57-8879-DB7A4AA6FCC7}"/>
              </a:ext>
            </a:extLst>
          </p:cNvPr>
          <p:cNvPicPr>
            <a:picLocks noChangeAspect="1"/>
          </p:cNvPicPr>
          <p:nvPr/>
        </p:nvPicPr>
        <p:blipFill>
          <a:blip r:embed="rId3"/>
          <a:stretch>
            <a:fillRect/>
          </a:stretch>
        </p:blipFill>
        <p:spPr>
          <a:xfrm>
            <a:off x="3528060" y="2598906"/>
            <a:ext cx="5656447" cy="3311239"/>
          </a:xfrm>
          <a:prstGeom prst="rect">
            <a:avLst/>
          </a:prstGeom>
        </p:spPr>
      </p:pic>
      <p:sp>
        <p:nvSpPr>
          <p:cNvPr id="3" name="CasellaDiTesto 2">
            <a:extLst>
              <a:ext uri="{FF2B5EF4-FFF2-40B4-BE49-F238E27FC236}">
                <a16:creationId xmlns:a16="http://schemas.microsoft.com/office/drawing/2014/main" id="{3CEC8EFC-86C5-B7E1-C1E1-889E32D6F898}"/>
              </a:ext>
            </a:extLst>
          </p:cNvPr>
          <p:cNvSpPr txBox="1"/>
          <p:nvPr/>
        </p:nvSpPr>
        <p:spPr>
          <a:xfrm>
            <a:off x="0" y="2048991"/>
            <a:ext cx="3528060" cy="480900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400" b="1" dirty="0"/>
              <a:t>Modulo train.py</a:t>
            </a:r>
            <a:r>
              <a:rPr lang="it-IT" sz="1400" dirty="0"/>
              <a:t>:</a:t>
            </a:r>
          </a:p>
          <a:p>
            <a:pPr marL="171450" lvl="1" indent="-171450" algn="just">
              <a:buFont typeface=""/>
              <a:buChar char="•"/>
            </a:pPr>
            <a:r>
              <a:rPr lang="it-IT" sz="1400" dirty="0"/>
              <a:t>Contiene routine per la fase di </a:t>
            </a:r>
            <a:r>
              <a:rPr lang="it-IT" sz="1400" b="1" dirty="0" err="1"/>
              <a:t>train</a:t>
            </a:r>
            <a:r>
              <a:rPr lang="it-IT" sz="1400" dirty="0"/>
              <a:t> di una ricetta MLflow.</a:t>
            </a:r>
          </a:p>
          <a:p>
            <a:pPr marL="171450" lvl="1" indent="-171450" algn="just">
              <a:buFont typeface=""/>
              <a:buChar char="•"/>
            </a:pPr>
            <a:r>
              <a:rPr lang="it-IT" sz="1400" dirty="0"/>
              <a:t>La funzione principale, </a:t>
            </a:r>
            <a:r>
              <a:rPr lang="it-IT" sz="1400" dirty="0" err="1"/>
              <a:t>estimator_fn</a:t>
            </a:r>
            <a:r>
              <a:rPr lang="it-IT" sz="1400" dirty="0"/>
              <a:t>, definisce il tipo di stimatore personalizzabile e i parametri utilizzati durante il training del modello.</a:t>
            </a:r>
          </a:p>
          <a:p>
            <a:pPr algn="just"/>
            <a:r>
              <a:rPr lang="it-IT" sz="1400" b="1" dirty="0"/>
              <a:t>Funzione </a:t>
            </a:r>
            <a:r>
              <a:rPr lang="it-IT" sz="1400" b="1" dirty="0" err="1"/>
              <a:t>estimator_fn</a:t>
            </a:r>
            <a:r>
              <a:rPr lang="it-IT" sz="1400" dirty="0"/>
              <a:t>:</a:t>
            </a:r>
          </a:p>
          <a:p>
            <a:pPr marL="171450" lvl="1" indent="-171450" algn="just">
              <a:buFont typeface=""/>
              <a:buChar char="•"/>
            </a:pPr>
            <a:r>
              <a:rPr lang="it-IT" sz="1400" dirty="0"/>
              <a:t>Accetta come input un dizionario opzionale di parametri (</a:t>
            </a:r>
            <a:r>
              <a:rPr lang="it-IT" sz="1400" dirty="0" err="1"/>
              <a:t>estimator_params</a:t>
            </a:r>
            <a:r>
              <a:rPr lang="it-IT" sz="1400" dirty="0"/>
              <a:t>) per configurare lo stimatore.</a:t>
            </a:r>
          </a:p>
          <a:p>
            <a:pPr marL="171450" lvl="1" indent="-171450" algn="just">
              <a:buFont typeface=""/>
              <a:buChar char="•"/>
            </a:pPr>
            <a:r>
              <a:rPr lang="it-IT" sz="1400" dirty="0"/>
              <a:t>Restituisce un modello non addestrato (</a:t>
            </a:r>
            <a:r>
              <a:rPr lang="it-IT" sz="1400" b="1" dirty="0" err="1"/>
              <a:t>unfitted</a:t>
            </a:r>
            <a:r>
              <a:rPr lang="it-IT" sz="1400" dirty="0"/>
              <a:t>) compatibile con il framework </a:t>
            </a:r>
            <a:r>
              <a:rPr lang="it-IT" sz="1400" dirty="0" err="1"/>
              <a:t>scikit-learn</a:t>
            </a:r>
            <a:r>
              <a:rPr lang="it-IT" sz="1400" dirty="0"/>
              <a:t>, che implementa i metodi .</a:t>
            </a:r>
            <a:r>
              <a:rPr lang="it-IT" sz="1400" dirty="0" err="1"/>
              <a:t>fit</a:t>
            </a:r>
            <a:r>
              <a:rPr lang="it-IT" sz="1400" dirty="0"/>
              <a:t>() e .</a:t>
            </a:r>
            <a:r>
              <a:rPr lang="it-IT" sz="1400" dirty="0" err="1"/>
              <a:t>predict</a:t>
            </a:r>
            <a:r>
              <a:rPr lang="it-IT" sz="1400" dirty="0"/>
              <a:t>().</a:t>
            </a:r>
          </a:p>
          <a:p>
            <a:pPr algn="just"/>
            <a:r>
              <a:rPr lang="it-IT" sz="1400" b="1" dirty="0"/>
              <a:t>Comportamento predefinito</a:t>
            </a:r>
            <a:r>
              <a:rPr lang="it-IT" sz="1400" dirty="0"/>
              <a:t>:</a:t>
            </a:r>
          </a:p>
          <a:p>
            <a:pPr marL="171450" lvl="1" indent="-171450" algn="just">
              <a:buFont typeface=""/>
              <a:buChar char="•"/>
            </a:pPr>
            <a:r>
              <a:rPr lang="it-IT" sz="1400" dirty="0"/>
              <a:t>Se non vengono forniti parametri, utilizza un dizionario vuoto.</a:t>
            </a:r>
          </a:p>
          <a:p>
            <a:pPr marL="171450" lvl="1" indent="-171450" algn="just">
              <a:buFont typeface=""/>
              <a:buChar char="•"/>
            </a:pPr>
            <a:r>
              <a:rPr lang="it-IT" sz="1400" dirty="0"/>
              <a:t>Crea un'istanza dello stimatore </a:t>
            </a:r>
            <a:r>
              <a:rPr lang="it-IT" sz="1400" dirty="0" err="1"/>
              <a:t>SGDClassifier</a:t>
            </a:r>
            <a:r>
              <a:rPr lang="it-IT" sz="1400" dirty="0"/>
              <a:t> di </a:t>
            </a:r>
            <a:r>
              <a:rPr lang="it-IT" sz="1400" dirty="0" err="1"/>
              <a:t>scikit-learn</a:t>
            </a:r>
            <a:r>
              <a:rPr lang="it-IT" sz="1400" dirty="0"/>
              <a:t> con un </a:t>
            </a:r>
            <a:r>
              <a:rPr lang="it-IT" sz="1400" dirty="0" err="1"/>
              <a:t>random_state</a:t>
            </a:r>
            <a:r>
              <a:rPr lang="it-IT" sz="1400" dirty="0"/>
              <a:t>=42 e i parametri specificati (se presenti).</a:t>
            </a:r>
          </a:p>
        </p:txBody>
      </p:sp>
    </p:spTree>
    <p:extLst>
      <p:ext uri="{BB962C8B-B14F-4D97-AF65-F5344CB8AC3E}">
        <p14:creationId xmlns:p14="http://schemas.microsoft.com/office/powerpoint/2010/main" val="31729227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3D005-770C-0E64-976D-FD3C5587D6A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C10E16-1058-BB66-FDF2-27403087EA82}"/>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Steps python</a:t>
            </a:r>
            <a:endParaRPr lang="it-IT" sz="3600" dirty="0"/>
          </a:p>
        </p:txBody>
      </p:sp>
      <p:pic>
        <p:nvPicPr>
          <p:cNvPr id="4" name="Immagine 3">
            <a:extLst>
              <a:ext uri="{FF2B5EF4-FFF2-40B4-BE49-F238E27FC236}">
                <a16:creationId xmlns:a16="http://schemas.microsoft.com/office/drawing/2014/main" id="{F60B8D39-5AA1-3984-C4B3-8A6D403253C4}"/>
              </a:ext>
            </a:extLst>
          </p:cNvPr>
          <p:cNvPicPr>
            <a:picLocks noChangeAspect="1"/>
          </p:cNvPicPr>
          <p:nvPr/>
        </p:nvPicPr>
        <p:blipFill>
          <a:blip r:embed="rId3"/>
          <a:stretch>
            <a:fillRect/>
          </a:stretch>
        </p:blipFill>
        <p:spPr>
          <a:xfrm>
            <a:off x="-8003" y="2585353"/>
            <a:ext cx="9169499" cy="4016169"/>
          </a:xfrm>
          <a:prstGeom prst="rect">
            <a:avLst/>
          </a:prstGeom>
        </p:spPr>
      </p:pic>
    </p:spTree>
    <p:extLst>
      <p:ext uri="{BB962C8B-B14F-4D97-AF65-F5344CB8AC3E}">
        <p14:creationId xmlns:p14="http://schemas.microsoft.com/office/powerpoint/2010/main" val="976830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Esecuzione</a:t>
            </a:r>
            <a:endParaRPr lang="it-IT" sz="3600" dirty="0"/>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395646" y="3312772"/>
            <a:ext cx="8280070" cy="1489752"/>
          </a:xfrm>
        </p:spPr>
        <p:txBody>
          <a:bodyPr vert="horz" lIns="68580" tIns="34290" rIns="68580" bIns="34290" rtlCol="0" anchor="ctr">
            <a:noAutofit/>
          </a:bodyPr>
          <a:lstStyle/>
          <a:p>
            <a:pPr>
              <a:buFont typeface="Arial"/>
              <a:buChar char="•"/>
            </a:pPr>
            <a:r>
              <a:rPr lang="it-IT" sz="1800" b="1" dirty="0">
                <a:solidFill>
                  <a:srgbClr val="052247"/>
                </a:solidFill>
                <a:latin typeface="Roboto"/>
                <a:ea typeface="Roboto"/>
                <a:cs typeface="Roboto"/>
              </a:rPr>
              <a:t>Installazione di make (su ambiente Windows)</a:t>
            </a:r>
            <a:endParaRPr lang="it-IT" sz="1800" b="1" dirty="0">
              <a:solidFill>
                <a:srgbClr val="052247"/>
              </a:solidFill>
              <a:ea typeface="+mn-lt"/>
              <a:cs typeface="+mn-lt"/>
            </a:endParaRPr>
          </a:p>
          <a:p>
            <a:pPr>
              <a:buFont typeface="Arial"/>
              <a:buChar char="•"/>
            </a:pPr>
            <a:r>
              <a:rPr lang="it-IT" sz="1800" b="1" dirty="0" err="1">
                <a:solidFill>
                  <a:srgbClr val="052247"/>
                </a:solidFill>
                <a:ea typeface="+mn-lt"/>
                <a:cs typeface="+mn-lt"/>
              </a:rPr>
              <a:t>mlflow</a:t>
            </a:r>
            <a:r>
              <a:rPr lang="it-IT" sz="1800" b="1" dirty="0">
                <a:solidFill>
                  <a:srgbClr val="052247"/>
                </a:solidFill>
                <a:ea typeface="+mn-lt"/>
                <a:cs typeface="+mn-lt"/>
              </a:rPr>
              <a:t> </a:t>
            </a:r>
            <a:r>
              <a:rPr lang="it-IT" sz="1800" b="1" dirty="0" err="1">
                <a:solidFill>
                  <a:srgbClr val="052247"/>
                </a:solidFill>
                <a:ea typeface="+mn-lt"/>
                <a:cs typeface="+mn-lt"/>
              </a:rPr>
              <a:t>recipes</a:t>
            </a:r>
            <a:r>
              <a:rPr lang="it-IT" sz="1800" b="1" dirty="0">
                <a:solidFill>
                  <a:srgbClr val="052247"/>
                </a:solidFill>
                <a:ea typeface="+mn-lt"/>
                <a:cs typeface="+mn-lt"/>
              </a:rPr>
              <a:t> </a:t>
            </a:r>
            <a:r>
              <a:rPr lang="it-IT" sz="1800" b="1" dirty="0" err="1">
                <a:solidFill>
                  <a:srgbClr val="052247"/>
                </a:solidFill>
                <a:ea typeface="+mn-lt"/>
                <a:cs typeface="+mn-lt"/>
              </a:rPr>
              <a:t>run</a:t>
            </a:r>
            <a:r>
              <a:rPr lang="it-IT" sz="1800" b="1" dirty="0">
                <a:solidFill>
                  <a:srgbClr val="052247"/>
                </a:solidFill>
                <a:ea typeface="+mn-lt"/>
                <a:cs typeface="+mn-lt"/>
              </a:rPr>
              <a:t> --</a:t>
            </a:r>
            <a:r>
              <a:rPr lang="it-IT" sz="1800" b="1" dirty="0" err="1">
                <a:solidFill>
                  <a:srgbClr val="052247"/>
                </a:solidFill>
                <a:ea typeface="+mn-lt"/>
                <a:cs typeface="+mn-lt"/>
              </a:rPr>
              <a:t>profile</a:t>
            </a:r>
            <a:r>
              <a:rPr lang="it-IT" sz="1800" b="1" dirty="0">
                <a:solidFill>
                  <a:srgbClr val="052247"/>
                </a:solidFill>
                <a:ea typeface="+mn-lt"/>
                <a:cs typeface="+mn-lt"/>
              </a:rPr>
              <a:t> </a:t>
            </a:r>
            <a:r>
              <a:rPr lang="it-IT" sz="1800" b="1" dirty="0" err="1">
                <a:solidFill>
                  <a:srgbClr val="052247"/>
                </a:solidFill>
                <a:ea typeface="+mn-lt"/>
                <a:cs typeface="+mn-lt"/>
              </a:rPr>
              <a:t>local</a:t>
            </a:r>
          </a:p>
          <a:p>
            <a:pPr>
              <a:buFont typeface="Arial"/>
              <a:buChar char="•"/>
            </a:pPr>
            <a:r>
              <a:rPr lang="it-IT" sz="1800" b="1" dirty="0" err="1">
                <a:solidFill>
                  <a:srgbClr val="052247"/>
                </a:solidFill>
                <a:ea typeface="+mn-lt"/>
                <a:cs typeface="+mn-lt"/>
              </a:rPr>
              <a:t>mlflow</a:t>
            </a:r>
            <a:r>
              <a:rPr lang="it-IT" sz="1800" b="1" dirty="0">
                <a:solidFill>
                  <a:srgbClr val="052247"/>
                </a:solidFill>
                <a:ea typeface="+mn-lt"/>
                <a:cs typeface="+mn-lt"/>
              </a:rPr>
              <a:t> ui --</a:t>
            </a:r>
            <a:r>
              <a:rPr lang="it-IT" sz="1800" b="1" dirty="0" err="1">
                <a:solidFill>
                  <a:srgbClr val="052247"/>
                </a:solidFill>
                <a:ea typeface="+mn-lt"/>
                <a:cs typeface="+mn-lt"/>
              </a:rPr>
              <a:t>backend</a:t>
            </a:r>
            <a:r>
              <a:rPr lang="it-IT" sz="1800" b="1" dirty="0">
                <a:solidFill>
                  <a:srgbClr val="052247"/>
                </a:solidFill>
                <a:ea typeface="+mn-lt"/>
                <a:cs typeface="+mn-lt"/>
              </a:rPr>
              <a:t>-store-uri sqlite:///metadata/mlflow/mlruns.db --host </a:t>
            </a:r>
            <a:r>
              <a:rPr lang="it-IT" sz="1800" b="1" dirty="0" err="1">
                <a:solidFill>
                  <a:srgbClr val="052247"/>
                </a:solidFill>
                <a:ea typeface="+mn-lt"/>
                <a:cs typeface="+mn-lt"/>
              </a:rPr>
              <a:t>localhost</a:t>
            </a:r>
            <a:endParaRPr lang="it-IT" sz="1800" b="1" dirty="0">
              <a:solidFill>
                <a:srgbClr val="052247"/>
              </a:solidFill>
              <a:latin typeface="Roboto"/>
              <a:ea typeface="Roboto"/>
              <a:cs typeface="Roboto"/>
            </a:endParaRPr>
          </a:p>
          <a:p>
            <a:pPr>
              <a:buFont typeface="Arial"/>
              <a:buChar char="•"/>
            </a:pPr>
            <a:endParaRPr lang="it-IT" sz="1800" b="1" dirty="0">
              <a:solidFill>
                <a:srgbClr val="052247"/>
              </a:solidFill>
              <a:latin typeface="Roboto"/>
              <a:ea typeface="Roboto"/>
              <a:cs typeface="Roboto"/>
            </a:endParaRPr>
          </a:p>
        </p:txBody>
      </p:sp>
    </p:spTree>
    <p:extLst>
      <p:ext uri="{BB962C8B-B14F-4D97-AF65-F5344CB8AC3E}">
        <p14:creationId xmlns:p14="http://schemas.microsoft.com/office/powerpoint/2010/main" val="2035194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t>Make </a:t>
            </a:r>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548644" y="2930809"/>
            <a:ext cx="7485908" cy="1022162"/>
          </a:xfrm>
        </p:spPr>
        <p:txBody>
          <a:bodyPr vert="horz" lIns="68580" tIns="34290" rIns="68580" bIns="34290" rtlCol="0" anchor="ctr">
            <a:noAutofit/>
          </a:bodyPr>
          <a:lstStyle/>
          <a:p>
            <a:pPr marL="0" indent="0">
              <a:buNone/>
            </a:pPr>
            <a:r>
              <a:rPr lang="it-IT" sz="2400" dirty="0">
                <a:solidFill>
                  <a:srgbClr val="052247"/>
                </a:solidFill>
                <a:ea typeface="+mn-lt"/>
                <a:cs typeface="+mn-lt"/>
              </a:rPr>
              <a:t>Download:</a:t>
            </a:r>
          </a:p>
          <a:p>
            <a:pPr marL="0" indent="0">
              <a:buNone/>
            </a:pPr>
            <a:r>
              <a:rPr lang="it-IT" sz="2400" dirty="0">
                <a:solidFill>
                  <a:srgbClr val="052247"/>
                </a:solidFill>
                <a:ea typeface="+mn-lt"/>
                <a:cs typeface="+mn-lt"/>
                <a:hlinkClick r:id="rId3"/>
              </a:rPr>
              <a:t>https://gnuwin32.sourceforge.net/packages/make.htm</a:t>
            </a:r>
            <a:endParaRPr lang="it-IT" sz="2400" dirty="0">
              <a:solidFill>
                <a:srgbClr val="000000"/>
              </a:solidFill>
              <a:ea typeface="+mn-lt"/>
              <a:cs typeface="+mn-lt"/>
            </a:endParaRPr>
          </a:p>
        </p:txBody>
      </p:sp>
      <p:pic>
        <p:nvPicPr>
          <p:cNvPr id="4" name="Immagine 3" descr="Immagine che contiene testo, schermata, Carattere, numero&#10;&#10;Descrizione generata automaticamente">
            <a:extLst>
              <a:ext uri="{FF2B5EF4-FFF2-40B4-BE49-F238E27FC236}">
                <a16:creationId xmlns:a16="http://schemas.microsoft.com/office/drawing/2014/main" id="{E83C10A1-3BD4-1A73-54F1-62132D029865}"/>
              </a:ext>
            </a:extLst>
          </p:cNvPr>
          <p:cNvPicPr>
            <a:picLocks noChangeAspect="1"/>
          </p:cNvPicPr>
          <p:nvPr/>
        </p:nvPicPr>
        <p:blipFill>
          <a:blip r:embed="rId4"/>
          <a:stretch>
            <a:fillRect/>
          </a:stretch>
        </p:blipFill>
        <p:spPr>
          <a:xfrm>
            <a:off x="548644" y="3889035"/>
            <a:ext cx="7090172" cy="1651250"/>
          </a:xfrm>
          <a:prstGeom prst="rect">
            <a:avLst/>
          </a:prstGeom>
        </p:spPr>
      </p:pic>
    </p:spTree>
    <p:extLst>
      <p:ext uri="{BB962C8B-B14F-4D97-AF65-F5344CB8AC3E}">
        <p14:creationId xmlns:p14="http://schemas.microsoft.com/office/powerpoint/2010/main" val="70627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t>Make </a:t>
            </a:r>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475197" y="3039789"/>
            <a:ext cx="4182916" cy="2109242"/>
          </a:xfrm>
        </p:spPr>
        <p:txBody>
          <a:bodyPr vert="horz" lIns="68580" tIns="34290" rIns="68580" bIns="34290" rtlCol="0" anchor="ctr">
            <a:noAutofit/>
          </a:bodyPr>
          <a:lstStyle/>
          <a:p>
            <a:pPr marL="0" indent="0">
              <a:buNone/>
            </a:pPr>
            <a:r>
              <a:rPr lang="it-IT" sz="1950" dirty="0">
                <a:solidFill>
                  <a:srgbClr val="052247"/>
                </a:solidFill>
              </a:rPr>
              <a:t>Impostare come variabili di ambiente del sistema inserendo:</a:t>
            </a:r>
          </a:p>
          <a:p>
            <a:pPr marL="0" indent="0">
              <a:buNone/>
            </a:pPr>
            <a:endParaRPr lang="it-IT" sz="1950" dirty="0">
              <a:solidFill>
                <a:srgbClr val="052247"/>
              </a:solidFill>
            </a:endParaRPr>
          </a:p>
          <a:p>
            <a:pPr marL="0" indent="0">
              <a:buNone/>
            </a:pPr>
            <a:r>
              <a:rPr lang="it-IT" sz="1950" dirty="0">
                <a:solidFill>
                  <a:srgbClr val="052247"/>
                </a:solidFill>
              </a:rPr>
              <a:t>C</a:t>
            </a:r>
            <a:r>
              <a:rPr lang="it-IT" sz="1950" dirty="0">
                <a:solidFill>
                  <a:srgbClr val="052247"/>
                </a:solidFill>
                <a:ea typeface="+mn-lt"/>
                <a:cs typeface="+mn-lt"/>
              </a:rPr>
              <a:t>:\Program Files (x86)\GnuWin32\bin</a:t>
            </a:r>
            <a:endParaRPr lang="it-IT" sz="1950" dirty="0">
              <a:solidFill>
                <a:srgbClr val="052247"/>
              </a:solidFill>
            </a:endParaRPr>
          </a:p>
        </p:txBody>
      </p:sp>
      <p:pic>
        <p:nvPicPr>
          <p:cNvPr id="5" name="Immagine 4" descr="Immagine che contiene testo, elettronica, schermata, schermo&#10;&#10;Descrizione generata automaticamente">
            <a:extLst>
              <a:ext uri="{FF2B5EF4-FFF2-40B4-BE49-F238E27FC236}">
                <a16:creationId xmlns:a16="http://schemas.microsoft.com/office/drawing/2014/main" id="{A7AF9D72-934E-633B-4F59-BA3F774B34D0}"/>
              </a:ext>
            </a:extLst>
          </p:cNvPr>
          <p:cNvPicPr>
            <a:picLocks noChangeAspect="1"/>
          </p:cNvPicPr>
          <p:nvPr/>
        </p:nvPicPr>
        <p:blipFill>
          <a:blip r:embed="rId3"/>
          <a:stretch>
            <a:fillRect/>
          </a:stretch>
        </p:blipFill>
        <p:spPr>
          <a:xfrm>
            <a:off x="4658114" y="1316542"/>
            <a:ext cx="4080868" cy="4223743"/>
          </a:xfrm>
          <a:prstGeom prst="rect">
            <a:avLst/>
          </a:prstGeom>
        </p:spPr>
      </p:pic>
    </p:spTree>
    <p:extLst>
      <p:ext uri="{BB962C8B-B14F-4D97-AF65-F5344CB8AC3E}">
        <p14:creationId xmlns:p14="http://schemas.microsoft.com/office/powerpoint/2010/main" val="156682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758C-0EC3-A20D-BCD9-F27569EEF2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A09EA2-ED87-4716-B02F-AF0A9F317134}"/>
              </a:ext>
            </a:extLst>
          </p:cNvPr>
          <p:cNvSpPr>
            <a:spLocks noGrp="1"/>
          </p:cNvSpPr>
          <p:nvPr>
            <p:ph type="title"/>
          </p:nvPr>
        </p:nvSpPr>
        <p:spPr>
          <a:xfrm>
            <a:off x="760601" y="1435451"/>
            <a:ext cx="7457037" cy="1165860"/>
          </a:xfrm>
        </p:spPr>
        <p:txBody>
          <a:bodyPr anchor="ctr">
            <a:normAutofit/>
          </a:bodyPr>
          <a:lstStyle/>
          <a:p>
            <a:r>
              <a:rPr lang="it-IT" sz="3600" dirty="0"/>
              <a:t>Make </a:t>
            </a:r>
          </a:p>
        </p:txBody>
      </p:sp>
      <p:sp>
        <p:nvSpPr>
          <p:cNvPr id="3" name="Segnaposto contenuto 2">
            <a:extLst>
              <a:ext uri="{FF2B5EF4-FFF2-40B4-BE49-F238E27FC236}">
                <a16:creationId xmlns:a16="http://schemas.microsoft.com/office/drawing/2014/main" id="{27B90909-0BF9-CB3A-F250-34B9C4312321}"/>
              </a:ext>
            </a:extLst>
          </p:cNvPr>
          <p:cNvSpPr>
            <a:spLocks noGrp="1"/>
          </p:cNvSpPr>
          <p:nvPr>
            <p:ph idx="1"/>
          </p:nvPr>
        </p:nvSpPr>
        <p:spPr>
          <a:xfrm>
            <a:off x="276893" y="3186597"/>
            <a:ext cx="6743700" cy="947941"/>
          </a:xfrm>
        </p:spPr>
        <p:txBody>
          <a:bodyPr vert="horz" lIns="68580" tIns="34290" rIns="68580" bIns="34290" rtlCol="0" anchor="ctr">
            <a:noAutofit/>
          </a:bodyPr>
          <a:lstStyle/>
          <a:p>
            <a:pPr marL="0" indent="0">
              <a:buNone/>
            </a:pPr>
            <a:endParaRPr lang="it-IT" sz="1200" dirty="0">
              <a:solidFill>
                <a:srgbClr val="052247"/>
              </a:solidFill>
            </a:endParaRPr>
          </a:p>
          <a:p>
            <a:pPr marL="0" indent="0">
              <a:buNone/>
            </a:pPr>
            <a:endParaRPr lang="it-IT" sz="750" dirty="0">
              <a:solidFill>
                <a:srgbClr val="052247"/>
              </a:solidFill>
            </a:endParaRPr>
          </a:p>
          <a:p>
            <a:pPr marL="0" indent="0">
              <a:buNone/>
            </a:pPr>
            <a:endParaRPr lang="it-IT" sz="750" dirty="0">
              <a:solidFill>
                <a:srgbClr val="052247"/>
              </a:solidFill>
            </a:endParaRPr>
          </a:p>
        </p:txBody>
      </p:sp>
      <p:pic>
        <p:nvPicPr>
          <p:cNvPr id="4" name="Immagine 3" descr="Immagine che contiene testo, schermata, software, Carattere&#10;&#10;Descrizione generata automaticamente">
            <a:extLst>
              <a:ext uri="{FF2B5EF4-FFF2-40B4-BE49-F238E27FC236}">
                <a16:creationId xmlns:a16="http://schemas.microsoft.com/office/drawing/2014/main" id="{3A25FE32-9A73-DA2A-5F5D-B91F270CBBEC}"/>
              </a:ext>
            </a:extLst>
          </p:cNvPr>
          <p:cNvPicPr>
            <a:picLocks noChangeAspect="1"/>
          </p:cNvPicPr>
          <p:nvPr/>
        </p:nvPicPr>
        <p:blipFill>
          <a:blip r:embed="rId3"/>
          <a:stretch>
            <a:fillRect/>
          </a:stretch>
        </p:blipFill>
        <p:spPr>
          <a:xfrm>
            <a:off x="480059" y="3032285"/>
            <a:ext cx="8212847" cy="2390264"/>
          </a:xfrm>
          <a:prstGeom prst="rect">
            <a:avLst/>
          </a:prstGeom>
        </p:spPr>
      </p:pic>
    </p:spTree>
    <p:extLst>
      <p:ext uri="{BB962C8B-B14F-4D97-AF65-F5344CB8AC3E}">
        <p14:creationId xmlns:p14="http://schemas.microsoft.com/office/powerpoint/2010/main" val="625122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2F14E-1C6A-9453-0C13-AA649F7C6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2432589-4C2F-C41E-E5A0-5116F884920C}"/>
              </a:ext>
            </a:extLst>
          </p:cNvPr>
          <p:cNvSpPr>
            <a:spLocks noGrp="1"/>
          </p:cNvSpPr>
          <p:nvPr>
            <p:ph type="title"/>
          </p:nvPr>
        </p:nvSpPr>
        <p:spPr>
          <a:xfrm>
            <a:off x="760601" y="1435451"/>
            <a:ext cx="7457037" cy="1165860"/>
          </a:xfrm>
        </p:spPr>
        <p:txBody>
          <a:bodyPr anchor="ctr">
            <a:normAutofit/>
          </a:bodyPr>
          <a:lstStyle/>
          <a:p>
            <a:r>
              <a:rPr lang="it-IT" sz="3600" dirty="0" err="1">
                <a:ea typeface="+mj-lt"/>
                <a:cs typeface="+mj-lt"/>
              </a:rPr>
              <a:t>Experiments</a:t>
            </a:r>
            <a:endParaRPr lang="it-IT" sz="3600" dirty="0"/>
          </a:p>
        </p:txBody>
      </p:sp>
      <p:pic>
        <p:nvPicPr>
          <p:cNvPr id="6" name="Immagine 5">
            <a:extLst>
              <a:ext uri="{FF2B5EF4-FFF2-40B4-BE49-F238E27FC236}">
                <a16:creationId xmlns:a16="http://schemas.microsoft.com/office/drawing/2014/main" id="{C915CBF4-6FDB-6C2B-F3FB-AF8E26F047EE}"/>
              </a:ext>
            </a:extLst>
          </p:cNvPr>
          <p:cNvPicPr>
            <a:picLocks noChangeAspect="1"/>
          </p:cNvPicPr>
          <p:nvPr/>
        </p:nvPicPr>
        <p:blipFill>
          <a:blip r:embed="rId3"/>
          <a:stretch>
            <a:fillRect/>
          </a:stretch>
        </p:blipFill>
        <p:spPr>
          <a:xfrm>
            <a:off x="418859" y="3560928"/>
            <a:ext cx="8300466" cy="2128192"/>
          </a:xfrm>
          <a:prstGeom prst="rect">
            <a:avLst/>
          </a:prstGeom>
        </p:spPr>
      </p:pic>
      <p:sp>
        <p:nvSpPr>
          <p:cNvPr id="7" name="CasellaDiTesto 6">
            <a:extLst>
              <a:ext uri="{FF2B5EF4-FFF2-40B4-BE49-F238E27FC236}">
                <a16:creationId xmlns:a16="http://schemas.microsoft.com/office/drawing/2014/main" id="{B40F8B8F-7CE3-09FB-9527-BDF8BCA17AD5}"/>
              </a:ext>
            </a:extLst>
          </p:cNvPr>
          <p:cNvSpPr txBox="1"/>
          <p:nvPr/>
        </p:nvSpPr>
        <p:spPr>
          <a:xfrm>
            <a:off x="531173" y="2734492"/>
            <a:ext cx="8129502"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500" dirty="0">
                <a:ea typeface="+mn-lt"/>
                <a:cs typeface="+mn-lt"/>
              </a:rPr>
              <a:t>In MLflow vengono mostrati dettagli sulle esecuzioni recenti, inclusi nomi delle </a:t>
            </a:r>
            <a:r>
              <a:rPr lang="it-IT" sz="1500" dirty="0" err="1">
                <a:ea typeface="+mn-lt"/>
                <a:cs typeface="+mn-lt"/>
              </a:rPr>
              <a:t>run</a:t>
            </a:r>
            <a:r>
              <a:rPr lang="it-IT" sz="1500" dirty="0">
                <a:ea typeface="+mn-lt"/>
                <a:cs typeface="+mn-lt"/>
              </a:rPr>
              <a:t>, durata, sorgenti, e i modelli associati, facilitando la valutazione e la gestione dei risultati degli esperimenti.</a:t>
            </a:r>
            <a:endParaRPr lang="it-IT" sz="1500" dirty="0"/>
          </a:p>
        </p:txBody>
      </p:sp>
    </p:spTree>
    <p:extLst>
      <p:ext uri="{BB962C8B-B14F-4D97-AF65-F5344CB8AC3E}">
        <p14:creationId xmlns:p14="http://schemas.microsoft.com/office/powerpoint/2010/main" val="123879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27DB-B9A1-E378-0952-3EC8203BF9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FBA74BB-F7CF-8828-9BBA-8681627EEE55}"/>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a:t>
            </a:r>
            <a:endParaRPr lang="it-IT" sz="3600" dirty="0"/>
          </a:p>
        </p:txBody>
      </p:sp>
      <p:pic>
        <p:nvPicPr>
          <p:cNvPr id="3" name="Immagine 2">
            <a:extLst>
              <a:ext uri="{FF2B5EF4-FFF2-40B4-BE49-F238E27FC236}">
                <a16:creationId xmlns:a16="http://schemas.microsoft.com/office/drawing/2014/main" id="{00909A0D-B421-21B8-E44D-708DF4800A9D}"/>
              </a:ext>
            </a:extLst>
          </p:cNvPr>
          <p:cNvPicPr>
            <a:picLocks noChangeAspect="1"/>
          </p:cNvPicPr>
          <p:nvPr/>
        </p:nvPicPr>
        <p:blipFill>
          <a:blip r:embed="rId3"/>
          <a:srcRect l="1508" r="2701"/>
          <a:stretch/>
        </p:blipFill>
        <p:spPr>
          <a:xfrm>
            <a:off x="1990471" y="3295450"/>
            <a:ext cx="5154930" cy="2416372"/>
          </a:xfrm>
          <a:prstGeom prst="rect">
            <a:avLst/>
          </a:prstGeom>
        </p:spPr>
      </p:pic>
      <p:sp>
        <p:nvSpPr>
          <p:cNvPr id="4" name="CasellaDiTesto 3">
            <a:extLst>
              <a:ext uri="{FF2B5EF4-FFF2-40B4-BE49-F238E27FC236}">
                <a16:creationId xmlns:a16="http://schemas.microsoft.com/office/drawing/2014/main" id="{7607030B-0696-0B55-A165-BE58B96AC478}"/>
              </a:ext>
            </a:extLst>
          </p:cNvPr>
          <p:cNvSpPr txBox="1">
            <a:spLocks/>
          </p:cNvSpPr>
          <p:nvPr/>
        </p:nvSpPr>
        <p:spPr>
          <a:xfrm>
            <a:off x="475198" y="2573457"/>
            <a:ext cx="8185477" cy="69249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350" dirty="0">
                <a:ea typeface="+mn-lt"/>
                <a:cs typeface="+mn-lt"/>
              </a:rPr>
              <a:t>Confronto tra due esecuzioni del modello, evidenziando il punteggio di accuratezza dei test (</a:t>
            </a:r>
            <a:r>
              <a:rPr lang="it-IT" sz="1350" dirty="0" err="1">
                <a:latin typeface="Neue Haas Grotesk Text Pro"/>
              </a:rPr>
              <a:t>test_accuracy_score</a:t>
            </a:r>
            <a:r>
              <a:rPr lang="it-IT" sz="1350" dirty="0">
                <a:ea typeface="+mn-lt"/>
                <a:cs typeface="+mn-lt"/>
              </a:rPr>
              <a:t>), con una differenza evidente tra 0.98 e 0.76, e il conteggio degli esempi di test (</a:t>
            </a:r>
            <a:r>
              <a:rPr lang="it-IT" sz="1350" dirty="0" err="1">
                <a:latin typeface="Neue Haas Grotesk Text Pro"/>
              </a:rPr>
              <a:t>test_example_count</a:t>
            </a:r>
            <a:r>
              <a:rPr lang="it-IT" sz="1350" dirty="0">
                <a:ea typeface="+mn-lt"/>
                <a:cs typeface="+mn-lt"/>
              </a:rPr>
              <a:t>), che rimane costante a 618 per entrambe le esecuzioni.</a:t>
            </a:r>
            <a:endParaRPr lang="it-IT" sz="1350" dirty="0"/>
          </a:p>
        </p:txBody>
      </p:sp>
    </p:spTree>
    <p:extLst>
      <p:ext uri="{BB962C8B-B14F-4D97-AF65-F5344CB8AC3E}">
        <p14:creationId xmlns:p14="http://schemas.microsoft.com/office/powerpoint/2010/main" val="588845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Registrazione del modello</a:t>
            </a:r>
            <a:endParaRPr lang="it-IT" sz="3600" dirty="0"/>
          </a:p>
        </p:txBody>
      </p:sp>
      <p:pic>
        <p:nvPicPr>
          <p:cNvPr id="5" name="Immagine 4" descr="Immagine che contiene testo, schermata, software&#10;&#10;Descrizione generata automaticamente">
            <a:extLst>
              <a:ext uri="{FF2B5EF4-FFF2-40B4-BE49-F238E27FC236}">
                <a16:creationId xmlns:a16="http://schemas.microsoft.com/office/drawing/2014/main" id="{0E85A5A9-F32F-9857-2849-5B3E6776A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05" y="2601312"/>
            <a:ext cx="8218170" cy="2773505"/>
          </a:xfrm>
          <a:prstGeom prst="rect">
            <a:avLst/>
          </a:prstGeom>
        </p:spPr>
      </p:pic>
    </p:spTree>
    <p:extLst>
      <p:ext uri="{BB962C8B-B14F-4D97-AF65-F5344CB8AC3E}">
        <p14:creationId xmlns:p14="http://schemas.microsoft.com/office/powerpoint/2010/main" val="205376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4DCF-EEF6-A290-BA87-1AE1463C1868}"/>
              </a:ext>
            </a:extLst>
          </p:cNvPr>
          <p:cNvSpPr>
            <a:spLocks noGrp="1"/>
          </p:cNvSpPr>
          <p:nvPr>
            <p:ph type="title"/>
          </p:nvPr>
        </p:nvSpPr>
        <p:spPr/>
        <p:txBody>
          <a:bodyPr/>
          <a:lstStyle/>
          <a:p>
            <a:r>
              <a:rPr lang="en-US" dirty="0"/>
              <a:t>Notebooks vs Automated ML Pipelines</a:t>
            </a:r>
          </a:p>
        </p:txBody>
      </p:sp>
      <p:sp>
        <p:nvSpPr>
          <p:cNvPr id="3" name="Content Placeholder 2">
            <a:extLst>
              <a:ext uri="{FF2B5EF4-FFF2-40B4-BE49-F238E27FC236}">
                <a16:creationId xmlns:a16="http://schemas.microsoft.com/office/drawing/2014/main" id="{31D48091-26A3-5CF2-BC76-18C607A7816F}"/>
              </a:ext>
            </a:extLst>
          </p:cNvPr>
          <p:cNvSpPr>
            <a:spLocks noGrp="1"/>
          </p:cNvSpPr>
          <p:nvPr>
            <p:ph idx="1"/>
          </p:nvPr>
        </p:nvSpPr>
        <p:spPr>
          <a:xfrm>
            <a:off x="516367" y="1791170"/>
            <a:ext cx="8372451" cy="4930306"/>
          </a:xfrm>
        </p:spPr>
        <p:txBody>
          <a:bodyPr>
            <a:normAutofit lnSpcReduction="10000"/>
          </a:bodyPr>
          <a:lstStyle/>
          <a:p>
            <a:r>
              <a:rPr lang="en-US" sz="1800" dirty="0"/>
              <a:t>ML training process takes data and code as input and produces a trained ML model as the output. </a:t>
            </a:r>
          </a:p>
          <a:p>
            <a:endParaRPr lang="en-US" sz="1800" dirty="0"/>
          </a:p>
          <a:p>
            <a:r>
              <a:rPr lang="en-US" sz="1800" dirty="0"/>
              <a:t>We can use </a:t>
            </a:r>
            <a:r>
              <a:rPr lang="en-US" sz="1800" b="1" i="1" dirty="0"/>
              <a:t>Notebooks</a:t>
            </a:r>
            <a:r>
              <a:rPr lang="en-US" sz="1800" dirty="0"/>
              <a:t> to implement a training process.</a:t>
            </a:r>
          </a:p>
          <a:p>
            <a:pPr lvl="1"/>
            <a:r>
              <a:rPr lang="en-US" sz="1600" dirty="0"/>
              <a:t>Easy to write ML code, experiment, and visualize the results</a:t>
            </a:r>
          </a:p>
          <a:p>
            <a:endParaRPr lang="en-US" sz="1800" dirty="0"/>
          </a:p>
          <a:p>
            <a:r>
              <a:rPr lang="en-US" sz="1800" dirty="0"/>
              <a:t>However, to automate the execution of a training process and to use complex computing environments (e.g., Kubernetes cluster, HPC cluster, or VM cluster), we need to implement the training process as an </a:t>
            </a:r>
            <a:r>
              <a:rPr lang="en-US" sz="1800" b="1" i="1" dirty="0"/>
              <a:t>independently executable workflow</a:t>
            </a:r>
            <a:r>
              <a:rPr lang="en-US" sz="1800" dirty="0"/>
              <a:t>.</a:t>
            </a:r>
          </a:p>
          <a:p>
            <a:pPr lvl="1"/>
            <a:r>
              <a:rPr lang="en-US" sz="1600" dirty="0"/>
              <a:t>There are </a:t>
            </a:r>
            <a:r>
              <a:rPr lang="en-US" sz="1600" b="1" i="1" dirty="0"/>
              <a:t>ML pipeline/workflow engines </a:t>
            </a:r>
            <a:r>
              <a:rPr lang="en-US" sz="1600" dirty="0"/>
              <a:t>that can execute ML pipelines/workflows.</a:t>
            </a:r>
          </a:p>
          <a:p>
            <a:pPr lvl="2"/>
            <a:r>
              <a:rPr lang="en-US" sz="1050" i="1" dirty="0"/>
              <a:t>e.g., AWS </a:t>
            </a:r>
            <a:r>
              <a:rPr lang="en-US" sz="1050" i="1" dirty="0" err="1"/>
              <a:t>SageMaker</a:t>
            </a:r>
            <a:r>
              <a:rPr lang="en-US" sz="1050" i="1" dirty="0"/>
              <a:t>, </a:t>
            </a:r>
            <a:r>
              <a:rPr lang="en-US" sz="1050" i="1" dirty="0" err="1"/>
              <a:t>Vetext</a:t>
            </a:r>
            <a:r>
              <a:rPr lang="en-US" sz="1050" i="1" dirty="0"/>
              <a:t> AI, Kubeflow, </a:t>
            </a:r>
            <a:r>
              <a:rPr lang="en-US" sz="1050" i="1" dirty="0" err="1"/>
              <a:t>Dagster</a:t>
            </a:r>
            <a:r>
              <a:rPr lang="en-US" sz="1050" i="1" dirty="0"/>
              <a:t>, </a:t>
            </a:r>
            <a:r>
              <a:rPr lang="en-US" sz="1050" i="1" dirty="0" err="1"/>
              <a:t>ZenML</a:t>
            </a:r>
            <a:r>
              <a:rPr lang="en-US" sz="1050" i="1" dirty="0"/>
              <a:t> , Prefect, Netflix Genie</a:t>
            </a:r>
          </a:p>
          <a:p>
            <a:pPr lvl="1"/>
            <a:r>
              <a:rPr lang="en-US" sz="1600" dirty="0"/>
              <a:t>We can trigger ML pipelines on demand, on a schedule, or in response to specified events (i.e., </a:t>
            </a:r>
            <a:r>
              <a:rPr lang="en-US" sz="1600" b="1" i="1" dirty="0"/>
              <a:t>continuous training</a:t>
            </a:r>
            <a:r>
              <a:rPr lang="en-US" sz="1600" dirty="0"/>
              <a:t>). </a:t>
            </a:r>
          </a:p>
          <a:p>
            <a:endParaRPr lang="en-US" sz="1800" dirty="0"/>
          </a:p>
          <a:p>
            <a:r>
              <a:rPr lang="en-US" sz="1800" dirty="0"/>
              <a:t>Fortunately, we can combine Notebooks and executable ML pipelines (e.g., with Vertex AI)</a:t>
            </a:r>
          </a:p>
          <a:p>
            <a:pPr lvl="1"/>
            <a:r>
              <a:rPr lang="en-US" sz="1600" dirty="0"/>
              <a:t>Use a notebook environment to develop executable ML pipelines.</a:t>
            </a:r>
          </a:p>
        </p:txBody>
      </p:sp>
      <p:sp>
        <p:nvSpPr>
          <p:cNvPr id="5" name="Footer Placeholder 4">
            <a:extLst>
              <a:ext uri="{FF2B5EF4-FFF2-40B4-BE49-F238E27FC236}">
                <a16:creationId xmlns:a16="http://schemas.microsoft.com/office/drawing/2014/main" id="{9B34B402-7B5A-7C96-F0A6-D4DBC20B67FE}"/>
              </a:ext>
            </a:extLst>
          </p:cNvPr>
          <p:cNvSpPr>
            <a:spLocks noGrp="1"/>
          </p:cNvSpPr>
          <p:nvPr>
            <p:ph type="ftr" sz="quarter" idx="11"/>
          </p:nvPr>
        </p:nvSpPr>
        <p:spPr/>
        <p:txBody>
          <a:bodyPr/>
          <a:lstStyle/>
          <a:p>
            <a:pPr>
              <a:defRPr/>
            </a:pPr>
            <a:r>
              <a:rPr lang="en-US"/>
              <a:t>Sw. Evolution</a:t>
            </a:r>
          </a:p>
        </p:txBody>
      </p:sp>
      <p:sp>
        <p:nvSpPr>
          <p:cNvPr id="7" name="TextBox 6">
            <a:extLst>
              <a:ext uri="{FF2B5EF4-FFF2-40B4-BE49-F238E27FC236}">
                <a16:creationId xmlns:a16="http://schemas.microsoft.com/office/drawing/2014/main" id="{E9CA1B5B-A56F-95CE-EF3D-C171800D1EFB}"/>
              </a:ext>
            </a:extLst>
          </p:cNvPr>
          <p:cNvSpPr txBox="1"/>
          <p:nvPr/>
        </p:nvSpPr>
        <p:spPr>
          <a:xfrm>
            <a:off x="85446" y="6492874"/>
            <a:ext cx="6328558" cy="307777"/>
          </a:xfrm>
          <a:prstGeom prst="rect">
            <a:avLst/>
          </a:prstGeom>
          <a:noFill/>
        </p:spPr>
        <p:txBody>
          <a:bodyPr wrap="square">
            <a:spAutoFit/>
          </a:bodyPr>
          <a:lstStyle/>
          <a:p>
            <a:r>
              <a:rPr lang="en-US" sz="700" dirty="0"/>
              <a:t>Common Problems with Creating Machine Learning Pipelines from Existing Code</a:t>
            </a:r>
          </a:p>
          <a:p>
            <a:r>
              <a:rPr lang="en-US" sz="700" dirty="0"/>
              <a:t>https://storage.googleapis.com/pub-tools-public-publication-data/pdf/b50bc83882bbd29c50250d1e59fbc3afda3fb5e5.pdf</a:t>
            </a:r>
          </a:p>
        </p:txBody>
      </p:sp>
    </p:spTree>
    <p:extLst>
      <p:ext uri="{BB962C8B-B14F-4D97-AF65-F5344CB8AC3E}">
        <p14:creationId xmlns:p14="http://schemas.microsoft.com/office/powerpoint/2010/main" val="1991552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7" y="2588486"/>
            <a:ext cx="8113558" cy="229498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808" dirty="0" err="1"/>
              <a:t>MLflow</a:t>
            </a:r>
            <a:r>
              <a:rPr lang="it-IT" sz="1808" dirty="0"/>
              <a:t> consente agli utenti di registrare metriche di sistema, come l'utilizzo della CPU, GPU, memoria, traffico di rete e utilizzo del disco durante l'esecuzione di un </a:t>
            </a:r>
            <a:r>
              <a:rPr lang="it-IT" sz="1808" dirty="0" err="1"/>
              <a:t>run</a:t>
            </a:r>
            <a:r>
              <a:rPr lang="it-IT" sz="1808" dirty="0"/>
              <a:t> </a:t>
            </a:r>
            <a:r>
              <a:rPr lang="it-IT" sz="1808" dirty="0" err="1"/>
              <a:t>MLflow</a:t>
            </a:r>
            <a:r>
              <a:rPr lang="it-IT" sz="1808" dirty="0"/>
              <a:t>. Questa guida spiega come gestire la registrazione delle metriche di sistema con </a:t>
            </a:r>
            <a:r>
              <a:rPr lang="it-IT" sz="1808" dirty="0" err="1"/>
              <a:t>MLflow</a:t>
            </a:r>
            <a:r>
              <a:rPr lang="it-IT" sz="1808" dirty="0"/>
              <a:t>.</a:t>
            </a:r>
          </a:p>
          <a:p>
            <a:pPr algn="just"/>
            <a:r>
              <a:rPr lang="it-IT" sz="1808" dirty="0">
                <a:ea typeface="+mn-lt"/>
                <a:cs typeface="+mn-lt"/>
              </a:rPr>
              <a:t>Per registrare metriche di sistema, è necessario installare </a:t>
            </a:r>
            <a:r>
              <a:rPr lang="it-IT" sz="1808" b="1" dirty="0" err="1">
                <a:ea typeface="+mn-lt"/>
                <a:cs typeface="+mn-lt"/>
              </a:rPr>
              <a:t>psutil</a:t>
            </a:r>
            <a:r>
              <a:rPr lang="it-IT" sz="1808" dirty="0">
                <a:ea typeface="+mn-lt"/>
                <a:cs typeface="+mn-lt"/>
              </a:rPr>
              <a:t>: </a:t>
            </a:r>
            <a:r>
              <a:rPr lang="it-IT" sz="1808" dirty="0" err="1">
                <a:ea typeface="+mn-lt"/>
                <a:cs typeface="+mn-lt"/>
              </a:rPr>
              <a:t>pip</a:t>
            </a:r>
            <a:r>
              <a:rPr lang="it-IT" sz="1808" dirty="0">
                <a:ea typeface="+mn-lt"/>
                <a:cs typeface="+mn-lt"/>
              </a:rPr>
              <a:t> </a:t>
            </a:r>
            <a:r>
              <a:rPr lang="it-IT" sz="1808" dirty="0" err="1">
                <a:ea typeface="+mn-lt"/>
                <a:cs typeface="+mn-lt"/>
              </a:rPr>
              <a:t>install</a:t>
            </a:r>
            <a:r>
              <a:rPr lang="it-IT" sz="1808" dirty="0">
                <a:ea typeface="+mn-lt"/>
                <a:cs typeface="+mn-lt"/>
              </a:rPr>
              <a:t> </a:t>
            </a:r>
            <a:r>
              <a:rPr lang="it-IT" sz="1808" dirty="0" err="1">
                <a:ea typeface="+mn-lt"/>
                <a:cs typeface="+mn-lt"/>
              </a:rPr>
              <a:t>psutil</a:t>
            </a:r>
            <a:endParaRPr lang="it-IT" sz="1808" dirty="0"/>
          </a:p>
          <a:p>
            <a:pPr algn="just"/>
            <a:r>
              <a:rPr lang="it-IT" sz="1808" i="1" dirty="0">
                <a:ea typeface="+mn-lt"/>
                <a:cs typeface="+mn-lt"/>
              </a:rPr>
              <a:t>	Nota</a:t>
            </a:r>
            <a:r>
              <a:rPr lang="it-IT" sz="1808" dirty="0">
                <a:ea typeface="+mn-lt"/>
                <a:cs typeface="+mn-lt"/>
              </a:rPr>
              <a:t>: </a:t>
            </a:r>
            <a:r>
              <a:rPr lang="it-IT" sz="1808" dirty="0" err="1">
                <a:ea typeface="+mn-lt"/>
                <a:cs typeface="+mn-lt"/>
              </a:rPr>
              <a:t>psutil</a:t>
            </a:r>
            <a:r>
              <a:rPr lang="it-IT" sz="1808" dirty="0">
                <a:ea typeface="+mn-lt"/>
                <a:cs typeface="+mn-lt"/>
              </a:rPr>
              <a:t> non è incluso nelle dipendenze di MLflow perché il suo </a:t>
            </a:r>
            <a:r>
              <a:rPr lang="it-IT" sz="1808" dirty="0" err="1">
                <a:ea typeface="+mn-lt"/>
                <a:cs typeface="+mn-lt"/>
              </a:rPr>
              <a:t>wheel</a:t>
            </a:r>
            <a:r>
              <a:rPr lang="it-IT" sz="1808" dirty="0">
                <a:ea typeface="+mn-lt"/>
                <a:cs typeface="+mn-lt"/>
              </a:rPr>
              <a:t> 	non è disponibile per Linux aarch64 e la compilazione da sorgente può 	fallire.</a:t>
            </a:r>
            <a:endParaRPr lang="it-IT" sz="1808" dirty="0"/>
          </a:p>
          <a:p>
            <a:pPr marL="214313" indent="-214313" algn="just">
              <a:buFont typeface="Arial"/>
              <a:buChar char="•"/>
            </a:pPr>
            <a:r>
              <a:rPr lang="it-IT" sz="1808" dirty="0">
                <a:ea typeface="+mn-lt"/>
                <a:cs typeface="+mn-lt"/>
              </a:rPr>
              <a:t>Per registrare metriche GPU, è necessario installare </a:t>
            </a:r>
            <a:r>
              <a:rPr lang="it-IT" sz="1808" b="1" dirty="0" err="1">
                <a:ea typeface="+mn-lt"/>
                <a:cs typeface="+mn-lt"/>
              </a:rPr>
              <a:t>pynvml</a:t>
            </a:r>
            <a:r>
              <a:rPr lang="it-IT" sz="1808" dirty="0">
                <a:ea typeface="+mn-lt"/>
                <a:cs typeface="+mn-lt"/>
              </a:rPr>
              <a:t>:</a:t>
            </a:r>
            <a:r>
              <a:rPr lang="it-IT" sz="1808" dirty="0"/>
              <a:t>	</a:t>
            </a:r>
            <a:r>
              <a:rPr lang="it-IT" sz="1808" dirty="0" err="1">
                <a:ea typeface="+mn-lt"/>
                <a:cs typeface="+mn-lt"/>
              </a:rPr>
              <a:t>pip</a:t>
            </a:r>
            <a:r>
              <a:rPr lang="it-IT" sz="1808" dirty="0">
                <a:ea typeface="+mn-lt"/>
                <a:cs typeface="+mn-lt"/>
              </a:rPr>
              <a:t> </a:t>
            </a:r>
            <a:r>
              <a:rPr lang="it-IT" sz="1808" dirty="0" err="1">
                <a:ea typeface="+mn-lt"/>
                <a:cs typeface="+mn-lt"/>
              </a:rPr>
              <a:t>install</a:t>
            </a:r>
            <a:r>
              <a:rPr lang="it-IT" sz="1808" dirty="0">
                <a:ea typeface="+mn-lt"/>
                <a:cs typeface="+mn-lt"/>
              </a:rPr>
              <a:t> </a:t>
            </a:r>
            <a:r>
              <a:rPr lang="it-IT" sz="1808" dirty="0" err="1">
                <a:ea typeface="+mn-lt"/>
                <a:cs typeface="+mn-lt"/>
              </a:rPr>
              <a:t>pynvml</a:t>
            </a:r>
            <a:endParaRPr lang="it-IT" sz="1808" dirty="0"/>
          </a:p>
        </p:txBody>
      </p:sp>
    </p:spTree>
    <p:extLst>
      <p:ext uri="{BB962C8B-B14F-4D97-AF65-F5344CB8AC3E}">
        <p14:creationId xmlns:p14="http://schemas.microsoft.com/office/powerpoint/2010/main" val="31095081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8" y="2588487"/>
            <a:ext cx="8180615" cy="271862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913" dirty="0"/>
              <a:t>Abilitare/Disabilitare la Registrazione delle Metriche di Sistema</a:t>
            </a:r>
          </a:p>
          <a:p>
            <a:pPr algn="just"/>
            <a:r>
              <a:rPr lang="it-IT" sz="1913" dirty="0">
                <a:ea typeface="+mn-lt"/>
                <a:cs typeface="+mn-lt"/>
              </a:rPr>
              <a:t>Ci sono tre modi per attivare o disattivare la registrazione:</a:t>
            </a:r>
            <a:endParaRPr lang="it-IT" sz="1913" dirty="0"/>
          </a:p>
          <a:p>
            <a:pPr marL="214313" indent="-214313" algn="just">
              <a:buFont typeface="Arial"/>
              <a:buChar char="•"/>
            </a:pPr>
            <a:r>
              <a:rPr lang="it-IT" sz="1913" b="1" dirty="0">
                <a:ea typeface="+mn-lt"/>
                <a:cs typeface="+mn-lt"/>
              </a:rPr>
              <a:t>Utilizzando una variabile di ambiente</a:t>
            </a:r>
            <a:r>
              <a:rPr lang="it-IT" sz="1913" dirty="0">
                <a:ea typeface="+mn-lt"/>
                <a:cs typeface="+mn-lt"/>
              </a:rPr>
              <a:t>:</a:t>
            </a:r>
            <a:endParaRPr lang="it-IT" sz="1913" dirty="0"/>
          </a:p>
          <a:p>
            <a:pPr marL="557213" lvl="1" indent="-214313" algn="just">
              <a:buFont typeface="Arial"/>
              <a:buChar char="•"/>
            </a:pPr>
            <a:r>
              <a:rPr lang="it-IT" sz="1913" dirty="0">
                <a:ea typeface="+mn-lt"/>
                <a:cs typeface="+mn-lt"/>
              </a:rPr>
              <a:t>Imposta </a:t>
            </a:r>
            <a:r>
              <a:rPr lang="it-IT" sz="1913" dirty="0">
                <a:latin typeface="Consolas"/>
              </a:rPr>
              <a:t>MLFLOW_ENABLE_SYSTEM_METRICS_LOGGING</a:t>
            </a:r>
            <a:r>
              <a:rPr lang="it-IT" sz="1913" dirty="0">
                <a:ea typeface="+mn-lt"/>
                <a:cs typeface="+mn-lt"/>
              </a:rPr>
              <a:t> su </a:t>
            </a:r>
            <a:r>
              <a:rPr lang="it-IT" sz="1913" dirty="0">
                <a:latin typeface="Consolas"/>
              </a:rPr>
              <a:t>true</a:t>
            </a:r>
            <a:r>
              <a:rPr lang="it-IT" sz="1913" dirty="0">
                <a:ea typeface="+mn-lt"/>
                <a:cs typeface="+mn-lt"/>
              </a:rPr>
              <a:t> per abilitare o su </a:t>
            </a:r>
            <a:r>
              <a:rPr lang="it-IT" sz="1913" dirty="0">
                <a:latin typeface="Consolas"/>
              </a:rPr>
              <a:t>false</a:t>
            </a:r>
            <a:r>
              <a:rPr lang="it-IT" sz="1913" dirty="0">
                <a:ea typeface="+mn-lt"/>
                <a:cs typeface="+mn-lt"/>
              </a:rPr>
              <a:t> per disabilitare la registrazione globalmente:</a:t>
            </a:r>
            <a:endParaRPr lang="it-IT" sz="1913" dirty="0"/>
          </a:p>
          <a:p>
            <a:pPr algn="just"/>
            <a:r>
              <a:rPr lang="it-IT" sz="1913" dirty="0">
                <a:ea typeface="+mn-lt"/>
                <a:cs typeface="+mn-lt"/>
              </a:rPr>
              <a:t>	export MLFLOW_ENABLE_SYSTEM_METRICS_LOGGING=true</a:t>
            </a:r>
            <a:endParaRPr lang="it-IT" sz="1913" dirty="0"/>
          </a:p>
          <a:p>
            <a:pPr marL="214313" indent="-214313" algn="just">
              <a:buFont typeface="Arial"/>
              <a:buChar char="•"/>
            </a:pPr>
            <a:r>
              <a:rPr lang="it-IT" sz="1913" dirty="0">
                <a:ea typeface="+mn-lt"/>
                <a:cs typeface="+mn-lt"/>
              </a:rPr>
              <a:t>Se sei in un notebook (Jupyter, </a:t>
            </a:r>
            <a:r>
              <a:rPr lang="it-IT" sz="1913" dirty="0" err="1">
                <a:ea typeface="+mn-lt"/>
                <a:cs typeface="+mn-lt"/>
              </a:rPr>
              <a:t>Databricks</a:t>
            </a:r>
            <a:r>
              <a:rPr lang="it-IT" sz="1913" dirty="0">
                <a:ea typeface="+mn-lt"/>
                <a:cs typeface="+mn-lt"/>
              </a:rPr>
              <a:t>, </a:t>
            </a:r>
            <a:r>
              <a:rPr lang="it-IT" sz="1913" dirty="0" err="1">
                <a:ea typeface="+mn-lt"/>
                <a:cs typeface="+mn-lt"/>
              </a:rPr>
              <a:t>Colab</a:t>
            </a:r>
            <a:r>
              <a:rPr lang="it-IT" sz="1913" dirty="0">
                <a:ea typeface="+mn-lt"/>
                <a:cs typeface="+mn-lt"/>
              </a:rPr>
              <a:t>), usa invece:</a:t>
            </a:r>
            <a:endParaRPr lang="it-IT" sz="1913" dirty="0"/>
          </a:p>
          <a:p>
            <a:pPr algn="just"/>
            <a:r>
              <a:rPr lang="it-IT" sz="1913" dirty="0">
                <a:ea typeface="+mn-lt"/>
                <a:cs typeface="+mn-lt"/>
              </a:rPr>
              <a:t>	import </a:t>
            </a:r>
            <a:r>
              <a:rPr lang="it-IT" sz="1913" dirty="0" err="1">
                <a:ea typeface="+mn-lt"/>
                <a:cs typeface="+mn-lt"/>
              </a:rPr>
              <a:t>os</a:t>
            </a:r>
            <a:endParaRPr lang="it-IT" sz="1913" dirty="0"/>
          </a:p>
          <a:p>
            <a:pPr algn="just"/>
            <a:r>
              <a:rPr lang="it-IT" sz="1913" dirty="0">
                <a:ea typeface="+mn-lt"/>
                <a:cs typeface="+mn-lt"/>
              </a:rPr>
              <a:t>	</a:t>
            </a:r>
            <a:r>
              <a:rPr lang="it-IT" sz="1913" dirty="0" err="1">
                <a:ea typeface="+mn-lt"/>
                <a:cs typeface="+mn-lt"/>
              </a:rPr>
              <a:t>os.environ</a:t>
            </a:r>
            <a:r>
              <a:rPr lang="it-IT" sz="1913" dirty="0">
                <a:ea typeface="+mn-lt"/>
                <a:cs typeface="+mn-lt"/>
              </a:rPr>
              <a:t>["MLFLOW_ENABLE_SYSTEM_METRICS_LOGGING"] = "true"</a:t>
            </a:r>
            <a:endParaRPr lang="it-IT" sz="1913" dirty="0"/>
          </a:p>
        </p:txBody>
      </p:sp>
    </p:spTree>
    <p:extLst>
      <p:ext uri="{BB962C8B-B14F-4D97-AF65-F5344CB8AC3E}">
        <p14:creationId xmlns:p14="http://schemas.microsoft.com/office/powerpoint/2010/main" val="13203013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8" y="2588485"/>
            <a:ext cx="8169727" cy="283923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3000" b="1" dirty="0">
                <a:ea typeface="+mn-lt"/>
                <a:cs typeface="+mn-lt"/>
              </a:rPr>
              <a:t>Utilizzando le API </a:t>
            </a:r>
            <a:r>
              <a:rPr lang="it-IT" sz="3000" b="1" dirty="0" err="1">
                <a:ea typeface="+mn-lt"/>
                <a:cs typeface="+mn-lt"/>
              </a:rPr>
              <a:t>MLflow</a:t>
            </a:r>
            <a:r>
              <a:rPr lang="it-IT" sz="3000" dirty="0">
                <a:ea typeface="+mn-lt"/>
                <a:cs typeface="+mn-lt"/>
              </a:rPr>
              <a:t>:</a:t>
            </a:r>
            <a:endParaRPr lang="it-IT" sz="3000" dirty="0"/>
          </a:p>
          <a:p>
            <a:pPr marL="214313" indent="-214313">
              <a:buFont typeface="Arial"/>
              <a:buChar char="•"/>
            </a:pPr>
            <a:r>
              <a:rPr lang="it-IT" sz="3000" dirty="0">
                <a:ea typeface="+mn-lt"/>
                <a:cs typeface="+mn-lt"/>
              </a:rPr>
              <a:t>Per abilitare:</a:t>
            </a:r>
            <a:endParaRPr lang="it-IT" sz="3000" dirty="0"/>
          </a:p>
          <a:p>
            <a:r>
              <a:rPr lang="it-IT" sz="3000" dirty="0">
                <a:ea typeface="+mn-lt"/>
                <a:cs typeface="+mn-lt"/>
              </a:rPr>
              <a:t>import </a:t>
            </a:r>
            <a:r>
              <a:rPr lang="it-IT" sz="3000" dirty="0" err="1">
                <a:ea typeface="+mn-lt"/>
                <a:cs typeface="+mn-lt"/>
              </a:rPr>
              <a:t>mlflow</a:t>
            </a:r>
            <a:endParaRPr lang="it-IT" sz="3000" dirty="0"/>
          </a:p>
          <a:p>
            <a:r>
              <a:rPr lang="it-IT" sz="3000" dirty="0" err="1">
                <a:ea typeface="+mn-lt"/>
                <a:cs typeface="+mn-lt"/>
              </a:rPr>
              <a:t>mlflow.enable_system_metrics_logging</a:t>
            </a:r>
            <a:r>
              <a:rPr lang="it-IT" sz="3000" dirty="0">
                <a:ea typeface="+mn-lt"/>
                <a:cs typeface="+mn-lt"/>
              </a:rPr>
              <a:t>()</a:t>
            </a:r>
            <a:endParaRPr lang="it-IT" sz="3000" dirty="0"/>
          </a:p>
          <a:p>
            <a:pPr marL="214313" indent="-214313">
              <a:buFont typeface="Arial"/>
              <a:buChar char="•"/>
            </a:pPr>
            <a:r>
              <a:rPr lang="it-IT" sz="3000" dirty="0">
                <a:ea typeface="+mn-lt"/>
                <a:cs typeface="+mn-lt"/>
              </a:rPr>
              <a:t>Per disabilitare:</a:t>
            </a:r>
            <a:endParaRPr lang="it-IT" sz="3000" dirty="0"/>
          </a:p>
          <a:p>
            <a:r>
              <a:rPr lang="it-IT" sz="3000" dirty="0" err="1">
                <a:ea typeface="+mn-lt"/>
                <a:cs typeface="+mn-lt"/>
              </a:rPr>
              <a:t>mlflow.disable_system_metrics_logging</a:t>
            </a:r>
            <a:r>
              <a:rPr lang="it-IT" sz="3000" dirty="0">
                <a:ea typeface="+mn-lt"/>
                <a:cs typeface="+mn-lt"/>
              </a:rPr>
              <a:t>()</a:t>
            </a:r>
            <a:endParaRPr lang="it-IT" sz="3000" dirty="0"/>
          </a:p>
        </p:txBody>
      </p:sp>
    </p:spTree>
    <p:extLst>
      <p:ext uri="{BB962C8B-B14F-4D97-AF65-F5344CB8AC3E}">
        <p14:creationId xmlns:p14="http://schemas.microsoft.com/office/powerpoint/2010/main" val="2291901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ea typeface="+mj-lt"/>
                <a:cs typeface="+mj-lt"/>
              </a:rPr>
              <a:t>Metriche di Sistema in </a:t>
            </a:r>
            <a:r>
              <a:rPr lang="it-IT" sz="3600" dirty="0" err="1">
                <a:ea typeface="+mj-lt"/>
                <a:cs typeface="+mj-lt"/>
              </a:rPr>
              <a:t>Mlflow</a:t>
            </a:r>
            <a:endParaRPr lang="it-IT" sz="3600" dirty="0" err="1"/>
          </a:p>
        </p:txBody>
      </p:sp>
      <p:sp>
        <p:nvSpPr>
          <p:cNvPr id="3" name="CasellaDiTesto 2">
            <a:extLst>
              <a:ext uri="{FF2B5EF4-FFF2-40B4-BE49-F238E27FC236}">
                <a16:creationId xmlns:a16="http://schemas.microsoft.com/office/drawing/2014/main" id="{47A82902-5C37-2CE6-E75F-9231BC5E1C82}"/>
              </a:ext>
            </a:extLst>
          </p:cNvPr>
          <p:cNvSpPr txBox="1"/>
          <p:nvPr/>
        </p:nvSpPr>
        <p:spPr>
          <a:xfrm>
            <a:off x="490947" y="2588486"/>
            <a:ext cx="8113558"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it-IT" sz="2400" b="1" dirty="0">
                <a:ea typeface="+mn-lt"/>
                <a:cs typeface="+mn-lt"/>
              </a:rPr>
              <a:t>Per un singolo </a:t>
            </a:r>
            <a:r>
              <a:rPr lang="it-IT" sz="2400" b="1" dirty="0" err="1">
                <a:ea typeface="+mn-lt"/>
                <a:cs typeface="+mn-lt"/>
              </a:rPr>
              <a:t>run</a:t>
            </a:r>
            <a:r>
              <a:rPr lang="it-IT" sz="2400" dirty="0">
                <a:ea typeface="+mn-lt"/>
                <a:cs typeface="+mn-lt"/>
              </a:rPr>
              <a:t>:</a:t>
            </a:r>
          </a:p>
          <a:p>
            <a:pPr marL="214313" indent="-214313">
              <a:buFont typeface="Arial"/>
              <a:buChar char="•"/>
            </a:pPr>
            <a:endParaRPr lang="it-IT" sz="2400" dirty="0"/>
          </a:p>
          <a:p>
            <a:r>
              <a:rPr lang="it-IT" sz="2400" dirty="0">
                <a:ea typeface="+mn-lt"/>
                <a:cs typeface="+mn-lt"/>
              </a:rPr>
              <a:t>Imposta </a:t>
            </a:r>
            <a:r>
              <a:rPr lang="it-IT" sz="2400" dirty="0" err="1">
                <a:latin typeface="Consolas"/>
              </a:rPr>
              <a:t>log_system_metrics</a:t>
            </a:r>
            <a:r>
              <a:rPr lang="it-IT" sz="2400" dirty="0">
                <a:ea typeface="+mn-lt"/>
                <a:cs typeface="+mn-lt"/>
              </a:rPr>
              <a:t> su </a:t>
            </a:r>
            <a:r>
              <a:rPr lang="it-IT" sz="2400" dirty="0">
                <a:latin typeface="Consolas"/>
              </a:rPr>
              <a:t>True</a:t>
            </a:r>
            <a:r>
              <a:rPr lang="it-IT" sz="2400" dirty="0">
                <a:ea typeface="+mn-lt"/>
                <a:cs typeface="+mn-lt"/>
              </a:rPr>
              <a:t> o </a:t>
            </a:r>
            <a:r>
              <a:rPr lang="it-IT" sz="2400" dirty="0">
                <a:latin typeface="Consolas"/>
              </a:rPr>
              <a:t>False</a:t>
            </a:r>
            <a:r>
              <a:rPr lang="it-IT" sz="2400" dirty="0">
                <a:ea typeface="+mn-lt"/>
                <a:cs typeface="+mn-lt"/>
              </a:rPr>
              <a:t> nel metodo </a:t>
            </a:r>
            <a:r>
              <a:rPr lang="it-IT" sz="2400" dirty="0" err="1">
                <a:latin typeface="Consolas"/>
              </a:rPr>
              <a:t>mlflow.start_run</a:t>
            </a:r>
            <a:r>
              <a:rPr lang="it-IT" sz="2400" dirty="0">
                <a:latin typeface="Consolas"/>
              </a:rPr>
              <a:t>()</a:t>
            </a:r>
            <a:r>
              <a:rPr lang="it-IT" sz="2400" dirty="0">
                <a:ea typeface="+mn-lt"/>
                <a:cs typeface="+mn-lt"/>
              </a:rPr>
              <a:t>:</a:t>
            </a:r>
            <a:endParaRPr lang="it-IT" sz="2400" dirty="0"/>
          </a:p>
          <a:p>
            <a:r>
              <a:rPr lang="it-IT" sz="2400" dirty="0">
                <a:ea typeface="+mn-lt"/>
                <a:cs typeface="+mn-lt"/>
              </a:rPr>
              <a:t>with </a:t>
            </a:r>
            <a:r>
              <a:rPr lang="it-IT" sz="2400" dirty="0" err="1">
                <a:ea typeface="+mn-lt"/>
                <a:cs typeface="+mn-lt"/>
              </a:rPr>
              <a:t>mlflow.start_run</a:t>
            </a:r>
            <a:r>
              <a:rPr lang="it-IT" sz="2400" dirty="0">
                <a:ea typeface="+mn-lt"/>
                <a:cs typeface="+mn-lt"/>
              </a:rPr>
              <a:t>(</a:t>
            </a:r>
            <a:r>
              <a:rPr lang="it-IT" sz="2400" dirty="0" err="1">
                <a:ea typeface="+mn-lt"/>
                <a:cs typeface="+mn-lt"/>
              </a:rPr>
              <a:t>log_system_metrics</a:t>
            </a:r>
            <a:r>
              <a:rPr lang="it-IT" sz="2400" dirty="0">
                <a:ea typeface="+mn-lt"/>
                <a:cs typeface="+mn-lt"/>
              </a:rPr>
              <a:t>=True) </a:t>
            </a:r>
            <a:r>
              <a:rPr lang="it-IT" sz="2400" dirty="0" err="1">
                <a:ea typeface="+mn-lt"/>
                <a:cs typeface="+mn-lt"/>
              </a:rPr>
              <a:t>as</a:t>
            </a:r>
            <a:r>
              <a:rPr lang="it-IT" sz="2400" dirty="0">
                <a:ea typeface="+mn-lt"/>
                <a:cs typeface="+mn-lt"/>
              </a:rPr>
              <a:t> </a:t>
            </a:r>
            <a:r>
              <a:rPr lang="it-IT" sz="2400" dirty="0" err="1">
                <a:ea typeface="+mn-lt"/>
                <a:cs typeface="+mn-lt"/>
              </a:rPr>
              <a:t>run</a:t>
            </a:r>
            <a:r>
              <a:rPr lang="it-IT" sz="2400" dirty="0">
                <a:ea typeface="+mn-lt"/>
                <a:cs typeface="+mn-lt"/>
              </a:rPr>
              <a:t>:</a:t>
            </a:r>
            <a:endParaRPr lang="it-IT" sz="2400" dirty="0"/>
          </a:p>
          <a:p>
            <a:r>
              <a:rPr lang="it-IT" sz="2400" dirty="0">
                <a:ea typeface="+mn-lt"/>
                <a:cs typeface="+mn-lt"/>
              </a:rPr>
              <a:t>    </a:t>
            </a:r>
            <a:r>
              <a:rPr lang="it-IT" sz="2400" dirty="0" err="1">
                <a:ea typeface="+mn-lt"/>
                <a:cs typeface="+mn-lt"/>
              </a:rPr>
              <a:t>time.sleep</a:t>
            </a:r>
            <a:r>
              <a:rPr lang="it-IT" sz="2400" dirty="0">
                <a:ea typeface="+mn-lt"/>
                <a:cs typeface="+mn-lt"/>
              </a:rPr>
              <a:t>(15)</a:t>
            </a:r>
            <a:endParaRPr lang="it-IT" sz="2400" dirty="0"/>
          </a:p>
        </p:txBody>
      </p:sp>
    </p:spTree>
    <p:extLst>
      <p:ext uri="{BB962C8B-B14F-4D97-AF65-F5344CB8AC3E}">
        <p14:creationId xmlns:p14="http://schemas.microsoft.com/office/powerpoint/2010/main" val="10087491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1201188" y="119607"/>
            <a:ext cx="7457037" cy="1165860"/>
          </a:xfrm>
        </p:spPr>
        <p:txBody>
          <a:bodyPr anchor="ctr">
            <a:normAutofit/>
          </a:bodyPr>
          <a:lstStyle/>
          <a:p>
            <a:r>
              <a:rPr lang="it-IT" sz="3600" dirty="0">
                <a:ea typeface="+mj-lt"/>
                <a:cs typeface="+mj-lt"/>
              </a:rPr>
              <a:t>Tipi di metriche di sistema</a:t>
            </a:r>
            <a:endParaRPr lang="it-IT" sz="3600" dirty="0"/>
          </a:p>
        </p:txBody>
      </p:sp>
      <p:sp>
        <p:nvSpPr>
          <p:cNvPr id="3" name="CasellaDiTesto 2">
            <a:extLst>
              <a:ext uri="{FF2B5EF4-FFF2-40B4-BE49-F238E27FC236}">
                <a16:creationId xmlns:a16="http://schemas.microsoft.com/office/drawing/2014/main" id="{47A82902-5C37-2CE6-E75F-9231BC5E1C82}"/>
              </a:ext>
            </a:extLst>
          </p:cNvPr>
          <p:cNvSpPr txBox="1"/>
          <p:nvPr/>
        </p:nvSpPr>
        <p:spPr>
          <a:xfrm>
            <a:off x="0" y="1494263"/>
            <a:ext cx="3488883" cy="437812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it-IT" sz="1400" dirty="0" err="1">
                <a:latin typeface="Neue Haas Grotesk Text Pro"/>
                <a:ea typeface="+mn-lt"/>
                <a:cs typeface="+mn-lt"/>
              </a:rPr>
              <a:t>MLflow</a:t>
            </a:r>
            <a:r>
              <a:rPr lang="it-IT" sz="1400" dirty="0">
                <a:latin typeface="Neue Haas Grotesk Text Pro"/>
                <a:ea typeface="+mn-lt"/>
                <a:cs typeface="+mn-lt"/>
              </a:rPr>
              <a:t> registra di default le seguenti metriche di sistema:</a:t>
            </a:r>
          </a:p>
          <a:p>
            <a:pPr marL="214313" indent="-214313" algn="just">
              <a:buFont typeface="Arial"/>
              <a:buChar char="•"/>
            </a:pPr>
            <a:r>
              <a:rPr lang="it-IT" sz="1400" b="1" dirty="0">
                <a:latin typeface="Neue Haas Grotesk Text Pro"/>
                <a:ea typeface="+mn-lt"/>
                <a:cs typeface="+mn-lt"/>
              </a:rPr>
              <a:t>CPU</a:t>
            </a:r>
            <a:r>
              <a:rPr lang="it-IT" sz="1400" dirty="0">
                <a:latin typeface="Neue Haas Grotesk Text Pro"/>
                <a:ea typeface="+mn-lt"/>
                <a:cs typeface="+mn-lt"/>
              </a:rPr>
              <a:t>:</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cpu_utilization</a:t>
            </a:r>
            <a:r>
              <a:rPr lang="it-IT" sz="1400" dirty="0">
                <a:latin typeface="Neue Haas Grotesk Text Pro"/>
              </a:rPr>
              <a:t>_</a:t>
            </a:r>
            <a:r>
              <a:rPr lang="it-IT" sz="1400" dirty="0">
                <a:latin typeface="Neue Haas Grotesk Text Pro"/>
                <a:ea typeface="+mn-lt"/>
                <a:cs typeface="+mn-lt"/>
              </a:rPr>
              <a:t>%</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Memoria di Sistema</a:t>
            </a:r>
            <a:r>
              <a:rPr lang="it-IT" sz="1400" dirty="0">
                <a:latin typeface="Neue Haas Grotesk Text Pro"/>
                <a:ea typeface="+mn-lt"/>
                <a:cs typeface="+mn-lt"/>
              </a:rPr>
              <a:t>:</a:t>
            </a:r>
            <a:endParaRPr lang="it-IT" sz="1400" dirty="0">
              <a:latin typeface="Neue Haas Grotesk Text Pro"/>
            </a:endParaRPr>
          </a:p>
          <a:p>
            <a:pPr marL="557213" lvl="1" indent="-214313" algn="just">
              <a:buFont typeface="Arial"/>
              <a:buChar char="•"/>
            </a:pPr>
            <a:r>
              <a:rPr lang="it-IT" sz="1400" dirty="0" err="1">
                <a:latin typeface="Neue Haas Grotesk Text Pro"/>
              </a:rPr>
              <a:t>system_memory_usage_MB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system_memory_usage</a:t>
            </a:r>
            <a:r>
              <a:rPr lang="it-IT" sz="1400" dirty="0">
                <a:latin typeface="Neue Haas Grotesk Text Pro"/>
                <a:ea typeface="+mn-lt"/>
                <a:cs typeface="+mn-lt"/>
              </a:rPr>
              <a:t>_%</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GPU</a:t>
            </a:r>
            <a:r>
              <a:rPr lang="it-IT" sz="1400" dirty="0">
                <a:latin typeface="Neue Haas Grotesk Text Pro"/>
                <a:ea typeface="+mn-lt"/>
                <a:cs typeface="+mn-lt"/>
              </a:rPr>
              <a:t> (se disponibile e con </a:t>
            </a:r>
            <a:r>
              <a:rPr lang="it-IT" sz="1400" b="1" dirty="0" err="1">
                <a:latin typeface="Neue Haas Grotesk Text Pro"/>
                <a:ea typeface="+mn-lt"/>
                <a:cs typeface="+mn-lt"/>
              </a:rPr>
              <a:t>pynvml</a:t>
            </a:r>
            <a:r>
              <a:rPr lang="it-IT" sz="1400" dirty="0">
                <a:latin typeface="Neue Haas Grotesk Text Pro"/>
                <a:ea typeface="+mn-lt"/>
                <a:cs typeface="+mn-lt"/>
              </a:rPr>
              <a:t> installato):</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gpu_utilization</a:t>
            </a:r>
            <a:r>
              <a:rPr lang="it-IT" sz="1400" dirty="0">
                <a:latin typeface="Neue Haas Grotesk Text Pro"/>
                <a:ea typeface="+mn-lt"/>
                <a:cs typeface="+mn-lt"/>
              </a:rPr>
              <a:t>_%</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gpu_memory_usage_MB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gpu_memory_usage</a:t>
            </a:r>
            <a:r>
              <a:rPr lang="it-IT" sz="1400" dirty="0">
                <a:latin typeface="Neue Haas Grotesk Text Pro"/>
                <a:ea typeface="+mn-lt"/>
                <a:cs typeface="+mn-lt"/>
              </a:rPr>
              <a:t>_%</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gpu_power_usage_watts</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gpu_power_usage</a:t>
            </a:r>
            <a:r>
              <a:rPr lang="it-IT" sz="1400" dirty="0">
                <a:latin typeface="Neue Haas Grotesk Text Pro"/>
                <a:ea typeface="+mn-lt"/>
                <a:cs typeface="+mn-lt"/>
              </a:rPr>
              <a:t>_%</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Rete</a:t>
            </a:r>
            <a:r>
              <a:rPr lang="it-IT" sz="1400" dirty="0">
                <a:latin typeface="Neue Haas Grotesk Text Pro"/>
                <a:ea typeface="+mn-lt"/>
                <a:cs typeface="+mn-lt"/>
              </a:rPr>
              <a:t>:</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network_receive_MB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network_transmit_MB</a:t>
            </a:r>
            <a:endParaRPr lang="it-IT" sz="1400" dirty="0">
              <a:latin typeface="Neue Haas Grotesk Text Pro"/>
            </a:endParaRPr>
          </a:p>
          <a:p>
            <a:pPr marL="214313" indent="-214313" algn="just">
              <a:buFont typeface="Arial"/>
              <a:buChar char="•"/>
            </a:pPr>
            <a:r>
              <a:rPr lang="it-IT" sz="1400" b="1" dirty="0">
                <a:latin typeface="Neue Haas Grotesk Text Pro"/>
                <a:ea typeface="+mn-lt"/>
                <a:cs typeface="+mn-lt"/>
              </a:rPr>
              <a:t>Disco</a:t>
            </a:r>
            <a:r>
              <a:rPr lang="it-IT" sz="1400" dirty="0">
                <a:latin typeface="Neue Haas Grotesk Text Pro"/>
                <a:ea typeface="+mn-lt"/>
                <a:cs typeface="+mn-lt"/>
              </a:rPr>
              <a:t>:</a:t>
            </a:r>
          </a:p>
          <a:p>
            <a:pPr marL="557213" lvl="1" indent="-214313" algn="just">
              <a:buFont typeface="Arial"/>
              <a:buChar char="•"/>
            </a:pPr>
            <a:r>
              <a:rPr lang="it-IT" sz="1400" dirty="0" err="1">
                <a:latin typeface="Neue Haas Grotesk Text Pro"/>
                <a:ea typeface="+mn-lt"/>
                <a:cs typeface="+mn-lt"/>
              </a:rPr>
              <a:t>disk_usage_MB</a:t>
            </a:r>
            <a:endParaRPr lang="it-IT" sz="1400" dirty="0">
              <a:latin typeface="Neue Haas Grotesk Text Pro"/>
            </a:endParaRPr>
          </a:p>
          <a:p>
            <a:pPr marL="557213" lvl="1" indent="-214313" algn="just">
              <a:buFont typeface="Arial"/>
              <a:buChar char="•"/>
            </a:pPr>
            <a:r>
              <a:rPr lang="it-IT" sz="1400" dirty="0" err="1">
                <a:latin typeface="Neue Haas Grotesk Text Pro"/>
                <a:ea typeface="+mn-lt"/>
                <a:cs typeface="+mn-lt"/>
              </a:rPr>
              <a:t>disk_available_MB</a:t>
            </a:r>
            <a:endParaRPr lang="it-IT" sz="1400" dirty="0">
              <a:latin typeface="Neue Haas Grotesk Text Pro"/>
            </a:endParaRPr>
          </a:p>
        </p:txBody>
      </p:sp>
      <p:pic>
        <p:nvPicPr>
          <p:cNvPr id="4" name="Immagine 3" descr="Immagine che contiene testo, schermata, diagramma, linea&#10;&#10;Descrizione generata automaticamente">
            <a:extLst>
              <a:ext uri="{FF2B5EF4-FFF2-40B4-BE49-F238E27FC236}">
                <a16:creationId xmlns:a16="http://schemas.microsoft.com/office/drawing/2014/main" id="{6228F2B3-58F7-008A-8793-CBD547EDA6A0}"/>
              </a:ext>
            </a:extLst>
          </p:cNvPr>
          <p:cNvPicPr>
            <a:picLocks noChangeAspect="1"/>
          </p:cNvPicPr>
          <p:nvPr/>
        </p:nvPicPr>
        <p:blipFill>
          <a:blip r:embed="rId3"/>
          <a:stretch>
            <a:fillRect/>
          </a:stretch>
        </p:blipFill>
        <p:spPr>
          <a:xfrm>
            <a:off x="3488883" y="2104594"/>
            <a:ext cx="5666329" cy="2411650"/>
          </a:xfrm>
          <a:prstGeom prst="rect">
            <a:avLst/>
          </a:prstGeom>
        </p:spPr>
      </p:pic>
    </p:spTree>
    <p:extLst>
      <p:ext uri="{BB962C8B-B14F-4D97-AF65-F5344CB8AC3E}">
        <p14:creationId xmlns:p14="http://schemas.microsoft.com/office/powerpoint/2010/main" val="40963139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831320" y="242270"/>
            <a:ext cx="7457037" cy="1165860"/>
          </a:xfrm>
        </p:spPr>
        <p:txBody>
          <a:bodyPr anchor="ctr">
            <a:normAutofit/>
          </a:bodyPr>
          <a:lstStyle/>
          <a:p>
            <a:r>
              <a:rPr lang="it-IT" sz="3600" dirty="0">
                <a:ea typeface="+mj-lt"/>
                <a:cs typeface="+mj-lt"/>
              </a:rPr>
              <a:t>Full </a:t>
            </a:r>
            <a:r>
              <a:rPr lang="it-IT" sz="3600" dirty="0" err="1">
                <a:ea typeface="+mj-lt"/>
                <a:cs typeface="+mj-lt"/>
              </a:rPr>
              <a:t>Example</a:t>
            </a:r>
            <a:r>
              <a:rPr lang="it-IT" sz="3600" dirty="0">
                <a:ea typeface="+mj-lt"/>
                <a:cs typeface="+mj-lt"/>
              </a:rPr>
              <a:t> </a:t>
            </a:r>
            <a:endParaRPr lang="it-IT" sz="3600" dirty="0"/>
          </a:p>
        </p:txBody>
      </p:sp>
      <p:sp>
        <p:nvSpPr>
          <p:cNvPr id="5" name="CasellaDiTesto 4">
            <a:extLst>
              <a:ext uri="{FF2B5EF4-FFF2-40B4-BE49-F238E27FC236}">
                <a16:creationId xmlns:a16="http://schemas.microsoft.com/office/drawing/2014/main" id="{B7081D4A-9690-108B-4472-825088C75B3B}"/>
              </a:ext>
            </a:extLst>
          </p:cNvPr>
          <p:cNvSpPr txBox="1"/>
          <p:nvPr/>
        </p:nvSpPr>
        <p:spPr>
          <a:xfrm>
            <a:off x="4969769" y="3690966"/>
            <a:ext cx="205740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it-IT" sz="1350"/>
          </a:p>
        </p:txBody>
      </p:sp>
      <p:pic>
        <p:nvPicPr>
          <p:cNvPr id="7" name="Immagine 6" descr="Immagine che contiene testo, schermata&#10;&#10;Descrizione generata automaticamente">
            <a:extLst>
              <a:ext uri="{FF2B5EF4-FFF2-40B4-BE49-F238E27FC236}">
                <a16:creationId xmlns:a16="http://schemas.microsoft.com/office/drawing/2014/main" id="{66B229AB-BDA6-AF51-B25A-E9F0EA31980C}"/>
              </a:ext>
            </a:extLst>
          </p:cNvPr>
          <p:cNvPicPr>
            <a:picLocks noChangeAspect="1"/>
          </p:cNvPicPr>
          <p:nvPr/>
        </p:nvPicPr>
        <p:blipFill>
          <a:blip r:embed="rId3"/>
          <a:srcRect b="32656"/>
          <a:stretch/>
        </p:blipFill>
        <p:spPr>
          <a:xfrm>
            <a:off x="137996" y="1583185"/>
            <a:ext cx="4485676" cy="4371566"/>
          </a:xfrm>
          <a:prstGeom prst="rect">
            <a:avLst/>
          </a:prstGeom>
        </p:spPr>
      </p:pic>
      <p:grpSp>
        <p:nvGrpSpPr>
          <p:cNvPr id="4" name="Gruppo 3">
            <a:extLst>
              <a:ext uri="{FF2B5EF4-FFF2-40B4-BE49-F238E27FC236}">
                <a16:creationId xmlns:a16="http://schemas.microsoft.com/office/drawing/2014/main" id="{0B35F844-3FAE-F549-3D61-C86B67FD2177}"/>
              </a:ext>
            </a:extLst>
          </p:cNvPr>
          <p:cNvGrpSpPr/>
          <p:nvPr/>
        </p:nvGrpSpPr>
        <p:grpSpPr>
          <a:xfrm>
            <a:off x="4738258" y="1583185"/>
            <a:ext cx="4267746" cy="4371566"/>
            <a:chOff x="6373545" y="2078362"/>
            <a:chExt cx="4147861" cy="4176472"/>
          </a:xfrm>
        </p:grpSpPr>
        <p:pic>
          <p:nvPicPr>
            <p:cNvPr id="9" name="Immagine 8" descr="Immagine che contiene testo, schermata, Carattere&#10;&#10;Descrizione generata automaticamente">
              <a:extLst>
                <a:ext uri="{FF2B5EF4-FFF2-40B4-BE49-F238E27FC236}">
                  <a16:creationId xmlns:a16="http://schemas.microsoft.com/office/drawing/2014/main" id="{19DD21C6-6629-043D-0A79-DDABF1C521B0}"/>
                </a:ext>
              </a:extLst>
            </p:cNvPr>
            <p:cNvPicPr>
              <a:picLocks noChangeAspect="1"/>
            </p:cNvPicPr>
            <p:nvPr/>
          </p:nvPicPr>
          <p:blipFill>
            <a:blip r:embed="rId4"/>
            <a:srcRect l="454" r="6966"/>
            <a:stretch/>
          </p:blipFill>
          <p:spPr>
            <a:xfrm>
              <a:off x="6373545" y="4078217"/>
              <a:ext cx="4147859" cy="2176617"/>
            </a:xfrm>
            <a:prstGeom prst="rect">
              <a:avLst/>
            </a:prstGeom>
          </p:spPr>
        </p:pic>
        <p:pic>
          <p:nvPicPr>
            <p:cNvPr id="3" name="Immagine 2" descr="Immagine che contiene testo, schermata&#10;&#10;Descrizione generata automaticamente">
              <a:extLst>
                <a:ext uri="{FF2B5EF4-FFF2-40B4-BE49-F238E27FC236}">
                  <a16:creationId xmlns:a16="http://schemas.microsoft.com/office/drawing/2014/main" id="{24563A44-24E0-7826-A331-CE4FF627D552}"/>
                </a:ext>
              </a:extLst>
            </p:cNvPr>
            <p:cNvPicPr>
              <a:picLocks noChangeAspect="1"/>
            </p:cNvPicPr>
            <p:nvPr/>
          </p:nvPicPr>
          <p:blipFill>
            <a:blip r:embed="rId3"/>
            <a:srcRect l="914" t="66941"/>
            <a:stretch/>
          </p:blipFill>
          <p:spPr>
            <a:xfrm>
              <a:off x="6373546" y="2078362"/>
              <a:ext cx="4147860" cy="2002699"/>
            </a:xfrm>
            <a:prstGeom prst="rect">
              <a:avLst/>
            </a:prstGeom>
          </p:spPr>
        </p:pic>
      </p:grpSp>
    </p:spTree>
    <p:extLst>
      <p:ext uri="{BB962C8B-B14F-4D97-AF65-F5344CB8AC3E}">
        <p14:creationId xmlns:p14="http://schemas.microsoft.com/office/powerpoint/2010/main" val="28330974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49450" y="845957"/>
            <a:ext cx="7457037" cy="1165860"/>
          </a:xfrm>
        </p:spPr>
        <p:txBody>
          <a:bodyPr anchor="ctr">
            <a:normAutofit/>
          </a:bodyPr>
          <a:lstStyle/>
          <a:p>
            <a:r>
              <a:rPr lang="it-IT" sz="3600" dirty="0">
                <a:ea typeface="+mj-lt"/>
                <a:cs typeface="+mj-lt"/>
              </a:rPr>
              <a:t>Output </a:t>
            </a:r>
            <a:endParaRPr lang="it-IT" sz="3600" dirty="0"/>
          </a:p>
        </p:txBody>
      </p:sp>
      <p:sp>
        <p:nvSpPr>
          <p:cNvPr id="5" name="CasellaDiTesto 4">
            <a:extLst>
              <a:ext uri="{FF2B5EF4-FFF2-40B4-BE49-F238E27FC236}">
                <a16:creationId xmlns:a16="http://schemas.microsoft.com/office/drawing/2014/main" id="{B7081D4A-9690-108B-4472-825088C75B3B}"/>
              </a:ext>
            </a:extLst>
          </p:cNvPr>
          <p:cNvSpPr txBox="1"/>
          <p:nvPr/>
        </p:nvSpPr>
        <p:spPr>
          <a:xfrm>
            <a:off x="4969769" y="3690966"/>
            <a:ext cx="205740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it-IT" sz="1350"/>
          </a:p>
        </p:txBody>
      </p:sp>
      <p:pic>
        <p:nvPicPr>
          <p:cNvPr id="6" name="Immagine 5" descr="Immagine che contiene testo, schermata, numero, Parallelo&#10;&#10;Descrizione generata automaticamente">
            <a:extLst>
              <a:ext uri="{FF2B5EF4-FFF2-40B4-BE49-F238E27FC236}">
                <a16:creationId xmlns:a16="http://schemas.microsoft.com/office/drawing/2014/main" id="{5AED3533-9CC1-AB8F-497D-8AA5330EE514}"/>
              </a:ext>
            </a:extLst>
          </p:cNvPr>
          <p:cNvPicPr>
            <a:picLocks noChangeAspect="1"/>
          </p:cNvPicPr>
          <p:nvPr/>
        </p:nvPicPr>
        <p:blipFill>
          <a:blip r:embed="rId3"/>
          <a:stretch>
            <a:fillRect/>
          </a:stretch>
        </p:blipFill>
        <p:spPr>
          <a:xfrm>
            <a:off x="-9276" y="1906859"/>
            <a:ext cx="9135978" cy="4560848"/>
          </a:xfrm>
          <a:prstGeom prst="rect">
            <a:avLst/>
          </a:prstGeom>
        </p:spPr>
      </p:pic>
    </p:spTree>
    <p:extLst>
      <p:ext uri="{BB962C8B-B14F-4D97-AF65-F5344CB8AC3E}">
        <p14:creationId xmlns:p14="http://schemas.microsoft.com/office/powerpoint/2010/main" val="2000387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38299" y="647447"/>
            <a:ext cx="7457037" cy="1165860"/>
          </a:xfrm>
        </p:spPr>
        <p:txBody>
          <a:bodyPr anchor="ctr">
            <a:normAutofit/>
          </a:bodyPr>
          <a:lstStyle/>
          <a:p>
            <a:r>
              <a:rPr lang="it-IT" sz="3600" dirty="0"/>
              <a:t>Pro e Contro di MLflow</a:t>
            </a:r>
          </a:p>
        </p:txBody>
      </p:sp>
      <p:sp>
        <p:nvSpPr>
          <p:cNvPr id="3" name="CasellaDiTesto 2">
            <a:extLst>
              <a:ext uri="{FF2B5EF4-FFF2-40B4-BE49-F238E27FC236}">
                <a16:creationId xmlns:a16="http://schemas.microsoft.com/office/drawing/2014/main" id="{21437BA3-8085-786E-6FEA-0EE08CDA9327}"/>
              </a:ext>
            </a:extLst>
          </p:cNvPr>
          <p:cNvSpPr txBox="1"/>
          <p:nvPr/>
        </p:nvSpPr>
        <p:spPr>
          <a:xfrm>
            <a:off x="0" y="2096430"/>
            <a:ext cx="8673411" cy="437812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400" b="1" dirty="0">
                <a:ea typeface="+mn-lt"/>
                <a:cs typeface="+mn-lt"/>
              </a:rPr>
              <a:t>Gestione Completa del Ciclo di Vita del Modello</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Offre strumenti per tracciare esperimenti, gestire modelli, registrare versioni e distribuire modelli in produzione.</a:t>
            </a:r>
            <a:endParaRPr lang="it-IT" sz="1400" dirty="0"/>
          </a:p>
          <a:p>
            <a:pPr marL="214313" indent="-214313" algn="just">
              <a:buFont typeface="Arial"/>
              <a:buChar char="•"/>
            </a:pPr>
            <a:r>
              <a:rPr lang="it-IT" sz="1400" b="1" dirty="0">
                <a:ea typeface="+mn-lt"/>
                <a:cs typeface="+mn-lt"/>
              </a:rPr>
              <a:t>Tracciamento Degli Esperimenti</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Registra metriche, parametri, artefatti e tag in modo centralizzato.</a:t>
            </a:r>
            <a:endParaRPr lang="it-IT" sz="1400" dirty="0"/>
          </a:p>
          <a:p>
            <a:pPr marL="557213" lvl="1" indent="-214313" algn="just">
              <a:buFont typeface="Arial"/>
              <a:buChar char="•"/>
            </a:pPr>
            <a:r>
              <a:rPr lang="it-IT" sz="1400" dirty="0">
                <a:ea typeface="+mn-lt"/>
                <a:cs typeface="+mn-lt"/>
              </a:rPr>
              <a:t>Fornisce un'interfaccia web per visualizzare e confrontare i </a:t>
            </a:r>
            <a:r>
              <a:rPr lang="it-IT" sz="1400" dirty="0" err="1">
                <a:ea typeface="+mn-lt"/>
                <a:cs typeface="+mn-lt"/>
              </a:rPr>
              <a:t>run</a:t>
            </a:r>
            <a:r>
              <a:rPr lang="it-IT" sz="1400" dirty="0">
                <a:ea typeface="+mn-lt"/>
                <a:cs typeface="+mn-lt"/>
              </a:rPr>
              <a:t>.</a:t>
            </a:r>
            <a:endParaRPr lang="it-IT" sz="1400" dirty="0"/>
          </a:p>
          <a:p>
            <a:pPr marL="214313" indent="-214313" algn="just">
              <a:buFont typeface="Arial"/>
              <a:buChar char="•"/>
            </a:pPr>
            <a:r>
              <a:rPr lang="it-IT" sz="1400" b="1" dirty="0">
                <a:ea typeface="+mn-lt"/>
                <a:cs typeface="+mn-lt"/>
              </a:rPr>
              <a:t>Model Registry</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Facilita il versioning e la gestione di modelli, consentendo un flusso di lavoro chiaro tra sviluppo e produzione.</a:t>
            </a:r>
            <a:endParaRPr lang="it-IT" sz="1400" dirty="0"/>
          </a:p>
          <a:p>
            <a:pPr marL="214313" indent="-214313" algn="just">
              <a:buFont typeface="Arial"/>
              <a:buChar char="•"/>
            </a:pPr>
            <a:r>
              <a:rPr lang="it-IT" sz="1400" b="1" dirty="0">
                <a:ea typeface="+mn-lt"/>
                <a:cs typeface="+mn-lt"/>
              </a:rPr>
              <a:t>Indipendenza Dalla Piattaforma</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Supporta diversi ambienti (locale, server centralizzato, cloud come AWS, Azure, Google Cloud).</a:t>
            </a:r>
            <a:endParaRPr lang="it-IT" sz="1400" dirty="0"/>
          </a:p>
          <a:p>
            <a:pPr marL="557213" lvl="1" indent="-214313" algn="just">
              <a:buFont typeface="Arial"/>
              <a:buChar char="•"/>
            </a:pPr>
            <a:r>
              <a:rPr lang="it-IT" sz="1400" dirty="0">
                <a:ea typeface="+mn-lt"/>
                <a:cs typeface="+mn-lt"/>
              </a:rPr>
              <a:t>È integrabile con diversi framework di machine learning (</a:t>
            </a:r>
            <a:r>
              <a:rPr lang="it-IT" sz="1400" dirty="0" err="1">
                <a:ea typeface="+mn-lt"/>
                <a:cs typeface="+mn-lt"/>
              </a:rPr>
              <a:t>TensorFlow</a:t>
            </a:r>
            <a:r>
              <a:rPr lang="it-IT" sz="1400" dirty="0">
                <a:ea typeface="+mn-lt"/>
                <a:cs typeface="+mn-lt"/>
              </a:rPr>
              <a:t>, </a:t>
            </a:r>
            <a:r>
              <a:rPr lang="it-IT" sz="1400" dirty="0" err="1">
                <a:ea typeface="+mn-lt"/>
                <a:cs typeface="+mn-lt"/>
              </a:rPr>
              <a:t>PyTorch</a:t>
            </a:r>
            <a:r>
              <a:rPr lang="it-IT" sz="1400" dirty="0">
                <a:ea typeface="+mn-lt"/>
                <a:cs typeface="+mn-lt"/>
              </a:rPr>
              <a:t>, </a:t>
            </a:r>
            <a:r>
              <a:rPr lang="it-IT" sz="1400" dirty="0" err="1">
                <a:ea typeface="+mn-lt"/>
                <a:cs typeface="+mn-lt"/>
              </a:rPr>
              <a:t>Scikit-learn</a:t>
            </a:r>
            <a:r>
              <a:rPr lang="it-IT" sz="1400" dirty="0">
                <a:ea typeface="+mn-lt"/>
                <a:cs typeface="+mn-lt"/>
              </a:rPr>
              <a:t>, ecc.).</a:t>
            </a:r>
            <a:endParaRPr lang="it-IT" sz="1400" dirty="0"/>
          </a:p>
          <a:p>
            <a:pPr marL="214313" indent="-214313" algn="just">
              <a:buFont typeface="Arial"/>
              <a:buChar char="•"/>
            </a:pPr>
            <a:r>
              <a:rPr lang="it-IT" sz="1400" b="1" dirty="0">
                <a:ea typeface="+mn-lt"/>
                <a:cs typeface="+mn-lt"/>
              </a:rPr>
              <a:t>Portabilità dei Modelli</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Consente di salvare e caricare modelli in vari formati (ONNX, </a:t>
            </a:r>
            <a:r>
              <a:rPr lang="it-IT" sz="1400" dirty="0" err="1">
                <a:ea typeface="+mn-lt"/>
                <a:cs typeface="+mn-lt"/>
              </a:rPr>
              <a:t>PyFunc</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I modelli sono esportabili facilmente per la distribuzione.</a:t>
            </a:r>
            <a:endParaRPr lang="it-IT" sz="1400" dirty="0"/>
          </a:p>
          <a:p>
            <a:pPr marL="214313" indent="-214313" algn="just">
              <a:buFont typeface="Arial"/>
              <a:buChar char="•"/>
            </a:pPr>
            <a:r>
              <a:rPr lang="it-IT" sz="1400" b="1" dirty="0">
                <a:ea typeface="+mn-lt"/>
                <a:cs typeface="+mn-lt"/>
              </a:rPr>
              <a:t>Integrazione con Piattaforme CI/CD</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Supporta flussi di lavoro DevOps/MLOps, migliorando la collaborazione tra team.</a:t>
            </a:r>
            <a:endParaRPr lang="it-IT" sz="1400" dirty="0"/>
          </a:p>
          <a:p>
            <a:pPr marL="214313" indent="-214313" algn="just">
              <a:buFont typeface="Arial"/>
              <a:buChar char="•"/>
            </a:pPr>
            <a:r>
              <a:rPr lang="it-IT" sz="1400" b="1" dirty="0">
                <a:ea typeface="+mn-lt"/>
                <a:cs typeface="+mn-lt"/>
              </a:rPr>
              <a:t>Semplicità di Implementazione</a:t>
            </a:r>
            <a:r>
              <a:rPr lang="it-IT" sz="1400" dirty="0">
                <a:ea typeface="+mn-lt"/>
                <a:cs typeface="+mn-lt"/>
              </a:rPr>
              <a:t>:</a:t>
            </a:r>
            <a:endParaRPr lang="it-IT" sz="1400" dirty="0"/>
          </a:p>
          <a:p>
            <a:pPr marL="557213" lvl="1" indent="-214313" algn="just">
              <a:buFont typeface="Arial"/>
              <a:buChar char="•"/>
            </a:pPr>
            <a:r>
              <a:rPr lang="it-IT" sz="1400" dirty="0">
                <a:ea typeface="+mn-lt"/>
                <a:cs typeface="+mn-lt"/>
              </a:rPr>
              <a:t>Facile da configurare e integrare nei progetti esistenti con poche righe di codice.</a:t>
            </a:r>
            <a:endParaRPr lang="it-IT" sz="1400" dirty="0"/>
          </a:p>
          <a:p>
            <a:pPr marL="214313" indent="-214313" algn="just">
              <a:buFont typeface="Arial"/>
              <a:buChar char="•"/>
            </a:pPr>
            <a:r>
              <a:rPr lang="it-IT" sz="1400" b="1" dirty="0">
                <a:ea typeface="+mn-lt"/>
                <a:cs typeface="+mn-lt"/>
              </a:rPr>
              <a:t>Configurazione del Model Registry</a:t>
            </a:r>
            <a:r>
              <a:rPr lang="it-IT" sz="1400" dirty="0">
                <a:ea typeface="+mn-lt"/>
                <a:cs typeface="+mn-lt"/>
              </a:rPr>
              <a:t>:</a:t>
            </a:r>
          </a:p>
          <a:p>
            <a:pPr marL="557213" lvl="1" indent="-214313" algn="just">
              <a:buFont typeface="Arial"/>
              <a:buChar char="•"/>
            </a:pPr>
            <a:r>
              <a:rPr lang="it-IT" sz="1400" dirty="0">
                <a:ea typeface="+mn-lt"/>
                <a:cs typeface="+mn-lt"/>
              </a:rPr>
              <a:t>La configurazione del registry richiede risorse aggiuntive, come un database SQL e uno storage per gli artefatti.</a:t>
            </a:r>
          </a:p>
        </p:txBody>
      </p:sp>
      <p:pic>
        <p:nvPicPr>
          <p:cNvPr id="5" name="Elemento grafico 4" descr="Segno di spunta con riempimento a tinta unita">
            <a:extLst>
              <a:ext uri="{FF2B5EF4-FFF2-40B4-BE49-F238E27FC236}">
                <a16:creationId xmlns:a16="http://schemas.microsoft.com/office/drawing/2014/main" id="{11C8F722-C168-7FC2-A0D8-681ED83C34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2801" y="926169"/>
            <a:ext cx="685800" cy="685800"/>
          </a:xfrm>
          <a:prstGeom prst="rect">
            <a:avLst/>
          </a:prstGeom>
        </p:spPr>
      </p:pic>
    </p:spTree>
    <p:extLst>
      <p:ext uri="{BB962C8B-B14F-4D97-AF65-F5344CB8AC3E}">
        <p14:creationId xmlns:p14="http://schemas.microsoft.com/office/powerpoint/2010/main" val="33692847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A42F-219A-88AC-CF8A-0F091261C3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80DE7-6C57-7491-B0CD-88C61ED50EAB}"/>
              </a:ext>
            </a:extLst>
          </p:cNvPr>
          <p:cNvSpPr>
            <a:spLocks noGrp="1"/>
          </p:cNvSpPr>
          <p:nvPr>
            <p:ph type="title"/>
          </p:nvPr>
        </p:nvSpPr>
        <p:spPr>
          <a:xfrm>
            <a:off x="760601" y="1435451"/>
            <a:ext cx="7457037" cy="1165860"/>
          </a:xfrm>
        </p:spPr>
        <p:txBody>
          <a:bodyPr anchor="ctr">
            <a:normAutofit/>
          </a:bodyPr>
          <a:lstStyle/>
          <a:p>
            <a:r>
              <a:rPr lang="it-IT" sz="3600" dirty="0"/>
              <a:t>Pro e Contro di MLflow</a:t>
            </a:r>
          </a:p>
        </p:txBody>
      </p:sp>
      <p:sp>
        <p:nvSpPr>
          <p:cNvPr id="3" name="CasellaDiTesto 2">
            <a:extLst>
              <a:ext uri="{FF2B5EF4-FFF2-40B4-BE49-F238E27FC236}">
                <a16:creationId xmlns:a16="http://schemas.microsoft.com/office/drawing/2014/main" id="{21437BA3-8085-786E-6FEA-0EE08CDA9327}"/>
              </a:ext>
            </a:extLst>
          </p:cNvPr>
          <p:cNvSpPr txBox="1"/>
          <p:nvPr/>
        </p:nvSpPr>
        <p:spPr>
          <a:xfrm>
            <a:off x="182575" y="2347248"/>
            <a:ext cx="8148011" cy="42550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gn="just">
              <a:buFont typeface="Arial"/>
              <a:buChar char="•"/>
            </a:pPr>
            <a:r>
              <a:rPr lang="it-IT" sz="1600" b="1" dirty="0">
                <a:ea typeface="+mn-lt"/>
                <a:cs typeface="+mn-lt"/>
              </a:rPr>
              <a:t>Limitazioni del Tracking Locale</a:t>
            </a:r>
            <a:r>
              <a:rPr lang="it-IT" sz="1600" dirty="0">
                <a:ea typeface="+mn-lt"/>
                <a:cs typeface="+mn-lt"/>
              </a:rPr>
              <a:t>:</a:t>
            </a:r>
          </a:p>
          <a:p>
            <a:pPr marL="557213" lvl="1" indent="-214313" algn="just">
              <a:buFont typeface="Arial"/>
              <a:buChar char="•"/>
            </a:pPr>
            <a:r>
              <a:rPr lang="it-IT" sz="1600" dirty="0">
                <a:ea typeface="+mn-lt"/>
                <a:cs typeface="+mn-lt"/>
              </a:rPr>
              <a:t>Utilizzare </a:t>
            </a:r>
            <a:r>
              <a:rPr lang="it-IT" sz="1600" dirty="0" err="1">
                <a:ea typeface="+mn-lt"/>
                <a:cs typeface="+mn-lt"/>
              </a:rPr>
              <a:t>MLflow</a:t>
            </a:r>
            <a:r>
              <a:rPr lang="it-IT" sz="1600" dirty="0">
                <a:ea typeface="+mn-lt"/>
                <a:cs typeface="+mn-lt"/>
              </a:rPr>
              <a:t> solo in locale può diventare complesso con progetti su larga scala (necessità di un server centralizzato).</a:t>
            </a:r>
            <a:endParaRPr lang="it-IT" sz="1600" dirty="0"/>
          </a:p>
          <a:p>
            <a:pPr marL="214313" indent="-214313" algn="just">
              <a:buFont typeface="Arial"/>
              <a:buChar char="•"/>
            </a:pPr>
            <a:r>
              <a:rPr lang="it-IT" sz="1600" b="1" dirty="0">
                <a:ea typeface="+mn-lt"/>
                <a:cs typeface="+mn-lt"/>
              </a:rPr>
              <a:t>Dipendenze Esterne</a:t>
            </a:r>
            <a:r>
              <a:rPr lang="it-IT" sz="1600" dirty="0">
                <a:ea typeface="+mn-lt"/>
                <a:cs typeface="+mn-lt"/>
              </a:rPr>
              <a:t>:</a:t>
            </a:r>
          </a:p>
          <a:p>
            <a:pPr marL="557213" lvl="1" indent="-214313" algn="just">
              <a:buFont typeface="Arial"/>
              <a:buChar char="•"/>
            </a:pPr>
            <a:r>
              <a:rPr lang="it-IT" sz="1600" dirty="0">
                <a:ea typeface="+mn-lt"/>
                <a:cs typeface="+mn-lt"/>
              </a:rPr>
              <a:t>Alcune funzionalità (come il </a:t>
            </a:r>
            <a:r>
              <a:rPr lang="it-IT" sz="1600" dirty="0" err="1">
                <a:ea typeface="+mn-lt"/>
                <a:cs typeface="+mn-lt"/>
              </a:rPr>
              <a:t>logging</a:t>
            </a:r>
            <a:r>
              <a:rPr lang="it-IT" sz="1600" dirty="0">
                <a:ea typeface="+mn-lt"/>
                <a:cs typeface="+mn-lt"/>
              </a:rPr>
              <a:t> delle metriche GPU) richiedono librerie esterne (es. </a:t>
            </a:r>
            <a:r>
              <a:rPr lang="it-IT" sz="1600" dirty="0" err="1">
                <a:latin typeface="Consolas"/>
                <a:ea typeface="+mn-lt"/>
                <a:cs typeface="+mn-lt"/>
              </a:rPr>
              <a:t>psutil</a:t>
            </a:r>
            <a:r>
              <a:rPr lang="it-IT" sz="1600" dirty="0">
                <a:ea typeface="+mn-lt"/>
                <a:cs typeface="+mn-lt"/>
              </a:rPr>
              <a:t>, </a:t>
            </a:r>
            <a:r>
              <a:rPr lang="it-IT" sz="1600" dirty="0" err="1">
                <a:latin typeface="Consolas"/>
                <a:ea typeface="+mn-lt"/>
                <a:cs typeface="+mn-lt"/>
              </a:rPr>
              <a:t>pynvml</a:t>
            </a:r>
            <a:r>
              <a:rPr lang="it-IT" sz="1600" dirty="0">
                <a:ea typeface="+mn-lt"/>
                <a:cs typeface="+mn-lt"/>
              </a:rPr>
              <a:t>).</a:t>
            </a:r>
          </a:p>
          <a:p>
            <a:pPr marL="214313" indent="-214313" algn="just">
              <a:buFont typeface="Arial"/>
              <a:buChar char="•"/>
            </a:pPr>
            <a:r>
              <a:rPr lang="it-IT" sz="1600" b="1" dirty="0">
                <a:ea typeface="+mn-lt"/>
                <a:cs typeface="+mn-lt"/>
              </a:rPr>
              <a:t>Interfaccia Utente non smart</a:t>
            </a:r>
            <a:r>
              <a:rPr lang="it-IT" sz="1600" dirty="0">
                <a:ea typeface="+mn-lt"/>
                <a:cs typeface="+mn-lt"/>
              </a:rPr>
              <a:t>:</a:t>
            </a:r>
          </a:p>
          <a:p>
            <a:pPr marL="557213" lvl="1" indent="-214313" algn="just">
              <a:buFont typeface="Arial"/>
              <a:buChar char="•"/>
            </a:pPr>
            <a:r>
              <a:rPr lang="it-IT" sz="1600" dirty="0">
                <a:ea typeface="+mn-lt"/>
                <a:cs typeface="+mn-lt"/>
              </a:rPr>
              <a:t>Sebbene utile, l'interfaccia web non è sempre intuitiva per confrontare grandi quantità di </a:t>
            </a:r>
            <a:r>
              <a:rPr lang="it-IT" sz="1600" dirty="0" err="1">
                <a:ea typeface="+mn-lt"/>
                <a:cs typeface="+mn-lt"/>
              </a:rPr>
              <a:t>run</a:t>
            </a:r>
            <a:r>
              <a:rPr lang="it-IT" sz="1600" dirty="0">
                <a:ea typeface="+mn-lt"/>
                <a:cs typeface="+mn-lt"/>
              </a:rPr>
              <a:t> o gestire modelli complessi.</a:t>
            </a:r>
          </a:p>
          <a:p>
            <a:pPr marL="214313" indent="-214313" algn="just">
              <a:buFont typeface="Arial"/>
              <a:buChar char="•"/>
            </a:pPr>
            <a:r>
              <a:rPr lang="it-IT" sz="1600" b="1" dirty="0">
                <a:ea typeface="+mn-lt"/>
                <a:cs typeface="+mn-lt"/>
              </a:rPr>
              <a:t>Limitazioni di Scalabilità Nativa</a:t>
            </a:r>
            <a:r>
              <a:rPr lang="it-IT" sz="1600" dirty="0">
                <a:ea typeface="+mn-lt"/>
                <a:cs typeface="+mn-lt"/>
              </a:rPr>
              <a:t>:</a:t>
            </a:r>
          </a:p>
          <a:p>
            <a:pPr marL="557213" lvl="1" indent="-214313" algn="just">
              <a:buFont typeface="Arial"/>
              <a:buChar char="•"/>
            </a:pPr>
            <a:r>
              <a:rPr lang="it-IT" sz="1600" dirty="0">
                <a:ea typeface="+mn-lt"/>
                <a:cs typeface="+mn-lt"/>
              </a:rPr>
              <a:t>In ambienti con elevato numero di utenti o grandi volumi di dati, possono emergere problemi di prestazioni senza un'adeguata infrastruttura.</a:t>
            </a:r>
          </a:p>
          <a:p>
            <a:pPr marL="214313" indent="-214313" algn="just">
              <a:buFont typeface="Arial"/>
              <a:buChar char="•"/>
            </a:pPr>
            <a:r>
              <a:rPr lang="it-IT" sz="1600" b="1" dirty="0">
                <a:ea typeface="+mn-lt"/>
                <a:cs typeface="+mn-lt"/>
              </a:rPr>
              <a:t>Supporto GPU Non Automatico</a:t>
            </a:r>
            <a:r>
              <a:rPr lang="it-IT" sz="1600" dirty="0">
                <a:ea typeface="+mn-lt"/>
                <a:cs typeface="+mn-lt"/>
              </a:rPr>
              <a:t>:</a:t>
            </a:r>
          </a:p>
          <a:p>
            <a:pPr marL="557213" lvl="1" indent="-214313" algn="just">
              <a:buFont typeface="Arial"/>
              <a:buChar char="•"/>
            </a:pPr>
            <a:r>
              <a:rPr lang="it-IT" sz="1600" dirty="0">
                <a:ea typeface="+mn-lt"/>
                <a:cs typeface="+mn-lt"/>
              </a:rPr>
              <a:t>Il </a:t>
            </a:r>
            <a:r>
              <a:rPr lang="it-IT" sz="1600" dirty="0" err="1">
                <a:ea typeface="+mn-lt"/>
                <a:cs typeface="+mn-lt"/>
              </a:rPr>
              <a:t>logging</a:t>
            </a:r>
            <a:r>
              <a:rPr lang="it-IT" sz="1600" dirty="0">
                <a:ea typeface="+mn-lt"/>
                <a:cs typeface="+mn-lt"/>
              </a:rPr>
              <a:t> delle metriche GPU richiede configurazioni specifiche e non è abilitato di default.</a:t>
            </a:r>
          </a:p>
          <a:p>
            <a:pPr marL="214313" indent="-214313" algn="just">
              <a:buFont typeface="Arial"/>
              <a:buChar char="•"/>
            </a:pPr>
            <a:r>
              <a:rPr lang="it-IT" sz="1600" b="1" dirty="0">
                <a:ea typeface="+mn-lt"/>
                <a:cs typeface="+mn-lt"/>
              </a:rPr>
              <a:t>Dipendenza da Python</a:t>
            </a:r>
            <a:r>
              <a:rPr lang="it-IT" sz="1600" dirty="0">
                <a:ea typeface="+mn-lt"/>
                <a:cs typeface="+mn-lt"/>
              </a:rPr>
              <a:t>:</a:t>
            </a:r>
          </a:p>
          <a:p>
            <a:pPr marL="557213" lvl="1" indent="-214313" algn="just">
              <a:buFont typeface="Arial"/>
              <a:buChar char="•"/>
            </a:pPr>
            <a:r>
              <a:rPr lang="it-IT" sz="1600" dirty="0">
                <a:ea typeface="+mn-lt"/>
                <a:cs typeface="+mn-lt"/>
              </a:rPr>
              <a:t>Pur supportando diversi framework, MLflow è strettamente legato all'ecosistema Python, il che potrebbe limitare l'integrazione con linguaggi meno comuni nel ML.</a:t>
            </a:r>
          </a:p>
        </p:txBody>
      </p:sp>
      <p:pic>
        <p:nvPicPr>
          <p:cNvPr id="5" name="Elemento grafico 4" descr="Chiudi con riempimento a tinta unita">
            <a:extLst>
              <a:ext uri="{FF2B5EF4-FFF2-40B4-BE49-F238E27FC236}">
                <a16:creationId xmlns:a16="http://schemas.microsoft.com/office/drawing/2014/main" id="{C42CC5E9-77E7-ACF5-6DBC-503DC5CB3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270" y="1530184"/>
            <a:ext cx="685800" cy="685800"/>
          </a:xfrm>
          <a:prstGeom prst="rect">
            <a:avLst/>
          </a:prstGeom>
        </p:spPr>
      </p:pic>
    </p:spTree>
    <p:extLst>
      <p:ext uri="{BB962C8B-B14F-4D97-AF65-F5344CB8AC3E}">
        <p14:creationId xmlns:p14="http://schemas.microsoft.com/office/powerpoint/2010/main" val="32873745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6" descr="Immagine che contiene anime, cartone animato, Cartoni animati, narrativa&#10;&#10;Descrizione generata automaticamente">
            <a:extLst>
              <a:ext uri="{FF2B5EF4-FFF2-40B4-BE49-F238E27FC236}">
                <a16:creationId xmlns:a16="http://schemas.microsoft.com/office/drawing/2014/main" id="{1F272507-51CD-59BE-B6D7-3A655CA71864}"/>
              </a:ext>
            </a:extLst>
          </p:cNvPr>
          <p:cNvPicPr>
            <a:picLocks noChangeAspect="1"/>
          </p:cNvPicPr>
          <p:nvPr/>
        </p:nvPicPr>
        <p:blipFill>
          <a:blip r:embed="rId3"/>
          <a:srcRect l="13278" r="8114" b="-1"/>
          <a:stretch/>
        </p:blipFill>
        <p:spPr>
          <a:xfrm>
            <a:off x="2381135" y="1204332"/>
            <a:ext cx="6762863" cy="4796418"/>
          </a:xfrm>
          <a:prstGeom prst="rect">
            <a:avLst/>
          </a:prstGeom>
        </p:spPr>
      </p:pic>
      <p:sp>
        <p:nvSpPr>
          <p:cNvPr id="2" name="Titolo 1">
            <a:extLst>
              <a:ext uri="{FF2B5EF4-FFF2-40B4-BE49-F238E27FC236}">
                <a16:creationId xmlns:a16="http://schemas.microsoft.com/office/drawing/2014/main" id="{87A5BF0A-940C-837A-6C28-8DD20D6BDBBA}"/>
              </a:ext>
            </a:extLst>
          </p:cNvPr>
          <p:cNvSpPr>
            <a:spLocks noGrp="1"/>
          </p:cNvSpPr>
          <p:nvPr>
            <p:ph type="title"/>
          </p:nvPr>
        </p:nvSpPr>
        <p:spPr>
          <a:xfrm>
            <a:off x="100854" y="1483112"/>
            <a:ext cx="2397019" cy="2399661"/>
          </a:xfrm>
          <a:noFill/>
        </p:spPr>
        <p:txBody>
          <a:bodyPr vert="horz" lIns="68580" tIns="34290" rIns="68580" bIns="34290" rtlCol="0" anchor="b">
            <a:normAutofit/>
          </a:bodyPr>
          <a:lstStyle/>
          <a:p>
            <a:r>
              <a:rPr lang="en-US" sz="3900" dirty="0" err="1"/>
              <a:t>Domande</a:t>
            </a:r>
            <a:r>
              <a:rPr lang="en-US" sz="3900" dirty="0"/>
              <a:t>?</a:t>
            </a:r>
          </a:p>
        </p:txBody>
      </p:sp>
    </p:spTree>
    <p:extLst>
      <p:ext uri="{BB962C8B-B14F-4D97-AF65-F5344CB8AC3E}">
        <p14:creationId xmlns:p14="http://schemas.microsoft.com/office/powerpoint/2010/main" val="35564008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5591</TotalTime>
  <Words>8782</Words>
  <Application>Microsoft Macintosh PowerPoint</Application>
  <PresentationFormat>On-screen Show (4:3)</PresentationFormat>
  <Paragraphs>1003</Paragraphs>
  <Slides>101</Slides>
  <Notes>75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101</vt:i4>
      </vt:variant>
    </vt:vector>
  </HeadingPairs>
  <TitlesOfParts>
    <vt:vector size="116" baseType="lpstr">
      <vt:lpstr>Aptos</vt:lpstr>
      <vt:lpstr>Arial</vt:lpstr>
      <vt:lpstr>Arial</vt:lpstr>
      <vt:lpstr>Calibri</vt:lpstr>
      <vt:lpstr>Calibri Light</vt:lpstr>
      <vt:lpstr>Consolas</vt:lpstr>
      <vt:lpstr>Courier New</vt:lpstr>
      <vt:lpstr>Google Sans</vt:lpstr>
      <vt:lpstr>Lato</vt:lpstr>
      <vt:lpstr>Neue Haas Grotesk Text Pro</vt:lpstr>
      <vt:lpstr>Roboto</vt:lpstr>
      <vt:lpstr>Source Serif Pro</vt:lpstr>
      <vt:lpstr>source-serif-pro</vt:lpstr>
      <vt:lpstr>Wingdings</vt:lpstr>
      <vt:lpstr>Office 2013 - 2022 Theme</vt:lpstr>
      <vt:lpstr>Zoom into Big Data: MLOps in action</vt:lpstr>
      <vt:lpstr>Outline</vt:lpstr>
      <vt:lpstr>Bringing  ML/AL Models into Production: Reality  </vt:lpstr>
      <vt:lpstr>PowerPoint Presentation</vt:lpstr>
      <vt:lpstr>Bringing  ML/AI Models into Production: Why Fail? </vt:lpstr>
      <vt:lpstr>Bringing  ML/AI Models into Production: Why Fail? </vt:lpstr>
      <vt:lpstr>Bringing  ML/AI Models into Production:  Solution?  </vt:lpstr>
      <vt:lpstr>MLOps Definition(s)</vt:lpstr>
      <vt:lpstr>Notebooks vs Automated ML Pipelines</vt:lpstr>
      <vt:lpstr>ML Models vs ML-enabled systems</vt:lpstr>
      <vt:lpstr>ML Models vs ML-enabled systems (Cont’d)</vt:lpstr>
      <vt:lpstr>MLOps Lifecycle</vt:lpstr>
      <vt:lpstr>Which is a tailoring of CRISP-DM </vt:lpstr>
      <vt:lpstr>An MLOps Architecture Blueprint (Simplified)</vt:lpstr>
      <vt:lpstr>PowerPoint Presentation</vt:lpstr>
      <vt:lpstr>Model Development and Evolution</vt:lpstr>
      <vt:lpstr>Model Development and Evolution (Cont’d)</vt:lpstr>
      <vt:lpstr>Model Development and Evolution (Cont’d)</vt:lpstr>
      <vt:lpstr>Model Development and Evolution (Cont’d)</vt:lpstr>
      <vt:lpstr>(Re-)Training Operationalization</vt:lpstr>
      <vt:lpstr>Automated (Continuous) Training</vt:lpstr>
      <vt:lpstr>Automated (Continuous) Training (Cont’d)</vt:lpstr>
      <vt:lpstr>Automated (Continuous) Training (Cont’d)</vt:lpstr>
      <vt:lpstr>Automated (Continuous) Training (Cont’d)</vt:lpstr>
      <vt:lpstr>Model Deployment</vt:lpstr>
      <vt:lpstr>Model Deployment : Deployment Strategies </vt:lpstr>
      <vt:lpstr>Model Deployment : Deployment Strategies (Cont’d) </vt:lpstr>
      <vt:lpstr>Model Deployment : Deployment Strategies (Cont’d) </vt:lpstr>
      <vt:lpstr>Model Deployment : Deployment Strategies (Cont’d) </vt:lpstr>
      <vt:lpstr>Model Serving </vt:lpstr>
      <vt:lpstr>Model Serving: Design Patterns (Cont’d) </vt:lpstr>
      <vt:lpstr>Model Serving: Design Patterns (Cont’d) </vt:lpstr>
      <vt:lpstr>Model Serving: Design Patterns (Cont’d) </vt:lpstr>
      <vt:lpstr>Model Serving: Design Patterns (Cont’d) </vt:lpstr>
      <vt:lpstr>Monitoring</vt:lpstr>
      <vt:lpstr>Monitoring (Cont’d)</vt:lpstr>
      <vt:lpstr>Monitoring (Cont’d)</vt:lpstr>
      <vt:lpstr>Model Governance</vt:lpstr>
      <vt:lpstr>Model Governance (Cont’d)</vt:lpstr>
      <vt:lpstr>MLOps Reference Architecture : Google </vt:lpstr>
      <vt:lpstr>The End-to-End CD4ML Process from Thoughtworks</vt:lpstr>
      <vt:lpstr>PowerPoint Presentation</vt:lpstr>
      <vt:lpstr>PowerPoint Presentation</vt:lpstr>
      <vt:lpstr>Questions?</vt:lpstr>
      <vt:lpstr>A more Academic Tale* …</vt:lpstr>
      <vt:lpstr>PowerPoint Presentation</vt:lpstr>
      <vt:lpstr>Also, Tools and features…</vt:lpstr>
      <vt:lpstr>Also, Tools and features…</vt:lpstr>
      <vt:lpstr>Practical Zoom:</vt:lpstr>
      <vt:lpstr>Componenti principali     </vt:lpstr>
      <vt:lpstr>Componenti principali     </vt:lpstr>
      <vt:lpstr>Funzionalità     </vt:lpstr>
      <vt:lpstr>Installazione     </vt:lpstr>
      <vt:lpstr>Installazione - VENV    </vt:lpstr>
      <vt:lpstr>Installazione - Anaconda    </vt:lpstr>
      <vt:lpstr>Creazione ambiente conda     </vt:lpstr>
      <vt:lpstr>Creazione ambiente conda     </vt:lpstr>
      <vt:lpstr>Creazione ambiente conda     </vt:lpstr>
      <vt:lpstr>Ambiente Base: Jupyter Notebook</vt:lpstr>
      <vt:lpstr>MLflow ui</vt:lpstr>
      <vt:lpstr>Containerization: Docker Image    </vt:lpstr>
      <vt:lpstr>Alternative: Deployment e servicing in Kubernetes   </vt:lpstr>
      <vt:lpstr>Experimentation</vt:lpstr>
      <vt:lpstr>Case-Study: Wine Quality Prediction</vt:lpstr>
      <vt:lpstr>Wine Quality Prediction</vt:lpstr>
      <vt:lpstr>Wine Quality Prediction</vt:lpstr>
      <vt:lpstr>Wine Quality Prediction</vt:lpstr>
      <vt:lpstr>Wine Quality Prediction</vt:lpstr>
      <vt:lpstr>Wine Quality Prediction</vt:lpstr>
      <vt:lpstr>Promozione del modello a Production</vt:lpstr>
      <vt:lpstr>Recipe</vt:lpstr>
      <vt:lpstr>Recipes</vt:lpstr>
      <vt:lpstr>Recipe.yaml</vt:lpstr>
      <vt:lpstr>Recipe.yaml</vt:lpstr>
      <vt:lpstr>PowerPoint Presentation</vt:lpstr>
      <vt:lpstr>PowerPoint Presentation</vt:lpstr>
      <vt:lpstr>PowerPoint Presentation</vt:lpstr>
      <vt:lpstr>local.yaml</vt:lpstr>
      <vt:lpstr>Steps python</vt:lpstr>
      <vt:lpstr>Steps python</vt:lpstr>
      <vt:lpstr>Steps python (cont’d)</vt:lpstr>
      <vt:lpstr>Steps python</vt:lpstr>
      <vt:lpstr>Esecuzione</vt:lpstr>
      <vt:lpstr>Make </vt:lpstr>
      <vt:lpstr>Make </vt:lpstr>
      <vt:lpstr>Make </vt:lpstr>
      <vt:lpstr>Experiments</vt:lpstr>
      <vt:lpstr>Metriche</vt:lpstr>
      <vt:lpstr>Registrazione del modello</vt:lpstr>
      <vt:lpstr>Metriche di Sistema in Mlflow</vt:lpstr>
      <vt:lpstr>Metriche di Sistema in Mlflow</vt:lpstr>
      <vt:lpstr>Metriche di Sistema in Mlflow</vt:lpstr>
      <vt:lpstr>Metriche di Sistema in Mlflow</vt:lpstr>
      <vt:lpstr>Tipi di metriche di sistema</vt:lpstr>
      <vt:lpstr>Full Example </vt:lpstr>
      <vt:lpstr>Output </vt:lpstr>
      <vt:lpstr>Pro e Contro di MLflow</vt:lpstr>
      <vt:lpstr>Pro e Contro di MLflow</vt:lpstr>
      <vt:lpstr>Domande?</vt:lpstr>
      <vt:lpstr>Recap + Take-home</vt:lpstr>
      <vt:lpstr>An Extra Resource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96</cp:revision>
  <dcterms:created xsi:type="dcterms:W3CDTF">2024-06-17T09:00:54Z</dcterms:created>
  <dcterms:modified xsi:type="dcterms:W3CDTF">2025-04-09T12:35:32Z</dcterms:modified>
</cp:coreProperties>
</file>